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0" r:id="rId1"/>
  </p:sldMasterIdLst>
  <p:notesMasterIdLst>
    <p:notesMasterId r:id="rId66"/>
  </p:notesMasterIdLst>
  <p:handoutMasterIdLst>
    <p:handoutMasterId r:id="rId67"/>
  </p:handoutMasterIdLst>
  <p:sldIdLst>
    <p:sldId id="256" r:id="rId2"/>
    <p:sldId id="380" r:id="rId3"/>
    <p:sldId id="338" r:id="rId4"/>
    <p:sldId id="379" r:id="rId5"/>
    <p:sldId id="381" r:id="rId6"/>
    <p:sldId id="382" r:id="rId7"/>
    <p:sldId id="383" r:id="rId8"/>
    <p:sldId id="384" r:id="rId9"/>
    <p:sldId id="385" r:id="rId10"/>
    <p:sldId id="386" r:id="rId11"/>
    <p:sldId id="394" r:id="rId12"/>
    <p:sldId id="387" r:id="rId13"/>
    <p:sldId id="395" r:id="rId14"/>
    <p:sldId id="337" r:id="rId15"/>
    <p:sldId id="350" r:id="rId16"/>
    <p:sldId id="351" r:id="rId17"/>
    <p:sldId id="352" r:id="rId18"/>
    <p:sldId id="353" r:id="rId19"/>
    <p:sldId id="388" r:id="rId20"/>
    <p:sldId id="396" r:id="rId21"/>
    <p:sldId id="399" r:id="rId22"/>
    <p:sldId id="354" r:id="rId23"/>
    <p:sldId id="355" r:id="rId24"/>
    <p:sldId id="356" r:id="rId25"/>
    <p:sldId id="397" r:id="rId26"/>
    <p:sldId id="398" r:id="rId27"/>
    <p:sldId id="357" r:id="rId28"/>
    <p:sldId id="360" r:id="rId29"/>
    <p:sldId id="426" r:id="rId30"/>
    <p:sldId id="400" r:id="rId31"/>
    <p:sldId id="365" r:id="rId32"/>
    <p:sldId id="389" r:id="rId33"/>
    <p:sldId id="390" r:id="rId34"/>
    <p:sldId id="366" r:id="rId35"/>
    <p:sldId id="368" r:id="rId36"/>
    <p:sldId id="401" r:id="rId37"/>
    <p:sldId id="427" r:id="rId38"/>
    <p:sldId id="428" r:id="rId39"/>
    <p:sldId id="429" r:id="rId40"/>
    <p:sldId id="430" r:id="rId41"/>
    <p:sldId id="431" r:id="rId42"/>
    <p:sldId id="432" r:id="rId43"/>
    <p:sldId id="433" r:id="rId44"/>
    <p:sldId id="367" r:id="rId45"/>
    <p:sldId id="420" r:id="rId46"/>
    <p:sldId id="369" r:id="rId47"/>
    <p:sldId id="434" r:id="rId48"/>
    <p:sldId id="403" r:id="rId49"/>
    <p:sldId id="404" r:id="rId50"/>
    <p:sldId id="406" r:id="rId51"/>
    <p:sldId id="405" r:id="rId52"/>
    <p:sldId id="407" r:id="rId53"/>
    <p:sldId id="422" r:id="rId54"/>
    <p:sldId id="423" r:id="rId55"/>
    <p:sldId id="424" r:id="rId56"/>
    <p:sldId id="425" r:id="rId57"/>
    <p:sldId id="412" r:id="rId58"/>
    <p:sldId id="413" r:id="rId59"/>
    <p:sldId id="414" r:id="rId60"/>
    <p:sldId id="415" r:id="rId61"/>
    <p:sldId id="416" r:id="rId62"/>
    <p:sldId id="417" r:id="rId63"/>
    <p:sldId id="418" r:id="rId64"/>
    <p:sldId id="419" r:id="rId6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lva Rivera" initials="SR" lastIdx="8" clrIdx="0">
    <p:extLst>
      <p:ext uri="{19B8F6BF-5375-455C-9EA6-DF929625EA0E}">
        <p15:presenceInfo xmlns:p15="http://schemas.microsoft.com/office/powerpoint/2012/main" userId="29927ed178b798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CCCC"/>
    <a:srgbClr val="FFCC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9712" autoAdjust="0"/>
  </p:normalViewPr>
  <p:slideViewPr>
    <p:cSldViewPr>
      <p:cViewPr varScale="1">
        <p:scale>
          <a:sx n="115" d="100"/>
          <a:sy n="115" d="100"/>
        </p:scale>
        <p:origin x="528" y="108"/>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3T10:55:30.428" idx="5">
    <p:pos x="10" y="10"/>
    <p:text>estereograma</p:text>
    <p:extLst>
      <p:ext uri="{C676402C-5697-4E1C-873F-D02D1690AC5C}">
        <p15:threadingInfo xmlns:p15="http://schemas.microsoft.com/office/powerpoint/2012/main" timeZoneBias="180"/>
      </p:ext>
    </p:extLst>
  </p:cm>
  <p:cm authorId="1" dt="2018-10-23T10:55:45.967" idx="6">
    <p:pos x="10" y="146"/>
    <p:text>carita sacando la lengua</p:text>
    <p:extLst>
      <p:ext uri="{C676402C-5697-4E1C-873F-D02D1690AC5C}">
        <p15:threadingInfo xmlns:p15="http://schemas.microsoft.com/office/powerpoint/2012/main" timeZoneBias="180">
          <p15:parentCm authorId="1" idx="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23T10:55:06.604" idx="3">
    <p:pos x="10" y="10"/>
    <p:text>estereograma</p:text>
    <p:extLst>
      <p:ext uri="{C676402C-5697-4E1C-873F-D02D1690AC5C}">
        <p15:threadingInfo xmlns:p15="http://schemas.microsoft.com/office/powerpoint/2012/main" timeZoneBias="180"/>
      </p:ext>
    </p:extLst>
  </p:cm>
  <p:cm authorId="1" dt="2018-10-23T10:55:25.775" idx="4">
    <p:pos x="10" y="146"/>
    <p:text>hombre tocando una guitarra</p:text>
    <p:extLst>
      <p:ext uri="{C676402C-5697-4E1C-873F-D02D1690AC5C}">
        <p15:threadingInfo xmlns:p15="http://schemas.microsoft.com/office/powerpoint/2012/main" timeZoneBias="18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0-23T10:53:36.999" idx="1">
    <p:pos x="10" y="10"/>
    <p:text>estereograma</p:text>
    <p:extLst>
      <p:ext uri="{C676402C-5697-4E1C-873F-D02D1690AC5C}">
        <p15:threadingInfo xmlns:p15="http://schemas.microsoft.com/office/powerpoint/2012/main" timeZoneBias="180"/>
      </p:ext>
    </p:extLst>
  </p:cm>
  <p:cm authorId="1" dt="2018-10-23T10:54:51.753" idx="2">
    <p:pos x="10" y="146"/>
    <p:text>calabera</p:text>
    <p:extLst>
      <p:ext uri="{C676402C-5697-4E1C-873F-D02D1690AC5C}">
        <p15:threadingInfo xmlns:p15="http://schemas.microsoft.com/office/powerpoint/2012/main" timeZoneBias="180">
          <p15:parentCm authorId="1" idx="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0-23T11:08:12.947" idx="7">
    <p:pos x="10" y="10"/>
    <p:text>estereograma</p:text>
    <p:extLst>
      <p:ext uri="{C676402C-5697-4E1C-873F-D02D1690AC5C}">
        <p15:threadingInfo xmlns:p15="http://schemas.microsoft.com/office/powerpoint/2012/main" timeZoneBias="180"/>
      </p:ext>
    </p:extLst>
  </p:cm>
  <p:cm authorId="1" dt="2018-10-23T11:08:39.570" idx="8">
    <p:pos x="10" y="146"/>
    <p:text>cuerda entrelzada tipo moebius</p:text>
    <p:extLst>
      <p:ext uri="{C676402C-5697-4E1C-873F-D02D1690AC5C}">
        <p15:threadingInfo xmlns:p15="http://schemas.microsoft.com/office/powerpoint/2012/main" timeZoneBias="180">
          <p15:parentCm authorId="1" idx="7"/>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AR" smtClean="0"/>
              <a:t>Inteligencia Artificial I - Ing. en Mecatrónica</a:t>
            </a:r>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F29E23-469F-405C-BF2A-2875C5AD81BE}" type="datetimeFigureOut">
              <a:rPr lang="es-ES" smtClean="0"/>
              <a:t>20/10/2023</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sv-SE" smtClean="0"/>
              <a:t>Dra. Ing. Selva S. Rivera - Fac. de Ingeniería UNCuyo</a:t>
            </a:r>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51415D-BF93-4451-BD58-8A39EA6F745A}" type="slidenum">
              <a:rPr lang="es-ES" smtClean="0"/>
              <a:t>‹Nº›</a:t>
            </a:fld>
            <a:endParaRPr lang="es-ES"/>
          </a:p>
        </p:txBody>
      </p:sp>
    </p:spTree>
    <p:extLst>
      <p:ext uri="{BB962C8B-B14F-4D97-AF65-F5344CB8AC3E}">
        <p14:creationId xmlns:p14="http://schemas.microsoft.com/office/powerpoint/2010/main" val="5836262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AR" smtClean="0"/>
              <a:t>Inteligencia Artificial I - Ing. en Mecatrónica</a:t>
            </a:r>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F20AB-CF50-4A66-95E6-4C05CA853869}" type="datetimeFigureOut">
              <a:rPr lang="es-ES" smtClean="0"/>
              <a:t>20/10/2023</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sv-SE" smtClean="0"/>
              <a:t>Dra. Ing. Selva S. Rivera - Fac. de Ingeniería UNCuyo</a:t>
            </a:r>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DD668-977B-4592-8CF2-6AA7FF0E01AC}" type="slidenum">
              <a:rPr lang="es-ES" smtClean="0"/>
              <a:t>‹Nº›</a:t>
            </a:fld>
            <a:endParaRPr lang="es-ES"/>
          </a:p>
        </p:txBody>
      </p:sp>
    </p:spTree>
    <p:extLst>
      <p:ext uri="{BB962C8B-B14F-4D97-AF65-F5344CB8AC3E}">
        <p14:creationId xmlns:p14="http://schemas.microsoft.com/office/powerpoint/2010/main" val="170543624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Subtítulo"/>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17" name="16 Marcador de pie de página"/>
          <p:cNvSpPr>
            <a:spLocks noGrp="1"/>
          </p:cNvSpPr>
          <p:nvPr>
            <p:ph type="ftr" sz="quarter" idx="11"/>
          </p:nvPr>
        </p:nvSpPr>
        <p:spPr/>
        <p:txBody>
          <a:bodyPr/>
          <a:lstStyle/>
          <a:p>
            <a:endParaRPr lang="es-ES"/>
          </a:p>
        </p:txBody>
      </p:sp>
      <p:sp>
        <p:nvSpPr>
          <p:cNvPr id="7" name="6 Conector recto"/>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100DB4FC-BCDE-43DF-B724-9CCBDEC044E3}" type="slidenum">
              <a:rPr lang="es-ES" smtClean="0"/>
              <a:t>‹Nº›</a:t>
            </a:fld>
            <a:endParaRPr lang="es-ES"/>
          </a:p>
        </p:txBody>
      </p:sp>
      <p:sp>
        <p:nvSpPr>
          <p:cNvPr id="8" name="7 Título"/>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0DB4FC-BCDE-43DF-B724-9CCBDEC044E3}" type="slidenum">
              <a:rPr lang="es-ES" smtClean="0"/>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Conector recto"/>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13 Elipse"/>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Elipse"/>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6915912" y="3009901"/>
            <a:ext cx="457200" cy="441325"/>
          </a:xfrm>
        </p:spPr>
        <p:txBody>
          <a:bodyPr/>
          <a:lstStyle/>
          <a:p>
            <a:fld id="{100DB4FC-BCDE-43DF-B724-9CCBDEC044E3}" type="slidenum">
              <a:rPr lang="es-ES" smtClean="0"/>
              <a:t>‹Nº›</a:t>
            </a:fld>
            <a:endParaRPr lang="es-ES"/>
          </a:p>
        </p:txBody>
      </p:sp>
      <p:sp>
        <p:nvSpPr>
          <p:cNvPr id="3" name="2 Marcador de texto vertical"/>
          <p:cNvSpPr>
            <a:spLocks noGrp="1"/>
          </p:cNvSpPr>
          <p:nvPr>
            <p:ph type="body" orient="vert" idx="1"/>
          </p:nvPr>
        </p:nvSpPr>
        <p:spPr>
          <a:xfrm>
            <a:off x="304800" y="304800"/>
            <a:ext cx="6553200" cy="5821366"/>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5" name="4 Marcador de pie de página"/>
          <p:cNvSpPr>
            <a:spLocks noGrp="1"/>
          </p:cNvSpPr>
          <p:nvPr>
            <p:ph type="ftr" sz="quarter" idx="11"/>
          </p:nvPr>
        </p:nvSpPr>
        <p:spPr/>
        <p:txBody>
          <a:bodyPr/>
          <a:lstStyle/>
          <a:p>
            <a:endParaRPr lang="es-ES"/>
          </a:p>
        </p:txBody>
      </p:sp>
      <p:sp>
        <p:nvSpPr>
          <p:cNvPr id="2" name="1 Título vertical"/>
          <p:cNvSpPr>
            <a:spLocks noGrp="1"/>
          </p:cNvSpPr>
          <p:nvPr>
            <p:ph type="title" orient="vert"/>
          </p:nvPr>
        </p:nvSpPr>
        <p:spPr>
          <a:xfrm>
            <a:off x="7391400" y="304801"/>
            <a:ext cx="1447800" cy="5851525"/>
          </a:xfrm>
        </p:spPr>
        <p:txBody>
          <a:bodyPr vert="eaVert"/>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chemeClr val="accent3">
                    <a:shade val="75000"/>
                  </a:schemeClr>
                </a:solidFill>
              </a:defRPr>
            </a:lvl1pPr>
          </a:lstStyle>
          <a:p>
            <a:r>
              <a:rPr kumimoji="0" lang="es-ES" smtClean="0"/>
              <a:t>Haga clic para modificar el estilo de título del patrón</a:t>
            </a:r>
            <a:endParaRPr kumimoji="0" lang="en-US"/>
          </a:p>
        </p:txBody>
      </p:sp>
      <p:sp>
        <p:nvSpPr>
          <p:cNvPr id="4" name="3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a:xfrm>
            <a:off x="4361688" y="1026372"/>
            <a:ext cx="457200" cy="441325"/>
          </a:xfrm>
        </p:spPr>
        <p:txBody>
          <a:bodyPr/>
          <a:lstStyle/>
          <a:p>
            <a:fld id="{100DB4FC-BCDE-43DF-B724-9CCBDEC044E3}" type="slidenum">
              <a:rPr lang="es-ES" smtClean="0"/>
              <a:t>‹Nº›</a:t>
            </a:fld>
            <a:endParaRPr lang="es-ES"/>
          </a:p>
        </p:txBody>
      </p:sp>
      <p:sp>
        <p:nvSpPr>
          <p:cNvPr id="8" name="7 Marcador de contenido"/>
          <p:cNvSpPr>
            <a:spLocks noGrp="1"/>
          </p:cNvSpPr>
          <p:nvPr>
            <p:ph sz="quarter" idx="1"/>
          </p:nvPr>
        </p:nvSpPr>
        <p:spPr>
          <a:xfrm>
            <a:off x="301752" y="1527048"/>
            <a:ext cx="850392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11 Rectángulo"/>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Marcador de texto"/>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13" name="12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Marcador de pie de página"/>
          <p:cNvSpPr>
            <a:spLocks noGrp="1"/>
          </p:cNvSpPr>
          <p:nvPr>
            <p:ph type="ftr" sz="quarter" idx="11"/>
          </p:nvPr>
        </p:nvSpPr>
        <p:spPr/>
        <p:txBody>
          <a:bodyPr/>
          <a:lstStyle/>
          <a:p>
            <a:endParaRPr lang="es-ES"/>
          </a:p>
        </p:txBody>
      </p:sp>
      <p:sp>
        <p:nvSpPr>
          <p:cNvPr id="4" name="3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8" name="7 Conector recto"/>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100DB4FC-BCDE-43DF-B724-9CCBDEC044E3}" type="slidenum">
              <a:rPr lang="es-ES" smtClean="0"/>
              <a:t>‹Nº›</a:t>
            </a:fld>
            <a:endParaRPr lang="es-ES"/>
          </a:p>
        </p:txBody>
      </p:sp>
      <p:sp>
        <p:nvSpPr>
          <p:cNvPr id="2" name="1 Título"/>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301752" y="228600"/>
            <a:ext cx="8534400" cy="758952"/>
          </a:xfrm>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a:xfrm>
            <a:off x="5791200" y="6409944"/>
            <a:ext cx="3044952" cy="365760"/>
          </a:xfrm>
        </p:spPr>
        <p:txBody>
          <a:bodyPr/>
          <a:lstStyle/>
          <a:p>
            <a:fld id="{693BE0A4-72DA-47FF-A87A-8CF01516D871}" type="datetimeFigureOut">
              <a:rPr lang="es-ES" smtClean="0"/>
              <a:t>20/10/2023</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00DB4FC-BCDE-43DF-B724-9CCBDEC044E3}" type="slidenum">
              <a:rPr lang="es-ES" smtClean="0"/>
              <a:t>‹Nº›</a:t>
            </a:fld>
            <a:endParaRPr lang="es-ES"/>
          </a:p>
        </p:txBody>
      </p:sp>
      <p:sp>
        <p:nvSpPr>
          <p:cNvPr id="8" name="7 Conector recto"/>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9 Marcador de contenido"/>
          <p:cNvSpPr>
            <a:spLocks noGrp="1"/>
          </p:cNvSpPr>
          <p:nvPr>
            <p:ph sz="half" idx="1"/>
          </p:nvPr>
        </p:nvSpPr>
        <p:spPr>
          <a:xfrm>
            <a:off x="301752"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2" name="11 Marcador de contenido"/>
          <p:cNvSpPr>
            <a:spLocks noGrp="1"/>
          </p:cNvSpPr>
          <p:nvPr>
            <p:ph sz="half" idx="2"/>
          </p:nvPr>
        </p:nvSpPr>
        <p:spPr>
          <a:xfrm>
            <a:off x="4800600"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9 Conector recto"/>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Rectángulo"/>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20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21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10 Rectángulo"/>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2 Marcador de texto"/>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8" name="7 Marcador de pie de página"/>
          <p:cNvSpPr>
            <a:spLocks noGrp="1"/>
          </p:cNvSpPr>
          <p:nvPr>
            <p:ph type="ftr" sz="quarter" idx="11"/>
          </p:nvPr>
        </p:nvSpPr>
        <p:spPr>
          <a:xfrm>
            <a:off x="304800" y="6409944"/>
            <a:ext cx="3581400" cy="365760"/>
          </a:xfrm>
        </p:spPr>
        <p:txBody>
          <a:bodyPr/>
          <a:lstStyle/>
          <a:p>
            <a:endParaRPr lang="es-ES"/>
          </a:p>
        </p:txBody>
      </p:sp>
      <p:sp>
        <p:nvSpPr>
          <p:cNvPr id="15" name="14 Conector recto"/>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23 Marcador de contenido"/>
          <p:cNvSpPr>
            <a:spLocks noGrp="1"/>
          </p:cNvSpPr>
          <p:nvPr>
            <p:ph sz="quarter" idx="2"/>
          </p:nvPr>
        </p:nvSpPr>
        <p:spPr>
          <a:xfrm>
            <a:off x="301752" y="2471383"/>
            <a:ext cx="4041648" cy="3818404"/>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contenido"/>
          <p:cNvSpPr>
            <a:spLocks noGrp="1"/>
          </p:cNvSpPr>
          <p:nvPr>
            <p:ph sz="quarter" idx="4"/>
          </p:nvPr>
        </p:nvSpPr>
        <p:spPr>
          <a:xfrm>
            <a:off x="4800600" y="2471383"/>
            <a:ext cx="4038600" cy="382219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5" name="24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Marcador de número de diapositiva"/>
          <p:cNvSpPr>
            <a:spLocks noGrp="1"/>
          </p:cNvSpPr>
          <p:nvPr>
            <p:ph type="sldNum" sz="quarter" idx="12"/>
          </p:nvPr>
        </p:nvSpPr>
        <p:spPr>
          <a:xfrm>
            <a:off x="4343400" y="1042416"/>
            <a:ext cx="457200" cy="441325"/>
          </a:xfrm>
        </p:spPr>
        <p:txBody>
          <a:bodyPr/>
          <a:lstStyle>
            <a:lvl1pPr algn="ctr">
              <a:defRPr/>
            </a:lvl1pPr>
          </a:lstStyle>
          <a:p>
            <a:fld id="{100DB4FC-BCDE-43DF-B724-9CCBDEC044E3}" type="slidenum">
              <a:rPr lang="es-ES" smtClean="0"/>
              <a:t>‹Nº›</a:t>
            </a:fld>
            <a:endParaRPr lang="es-ES"/>
          </a:p>
        </p:txBody>
      </p:sp>
      <p:sp>
        <p:nvSpPr>
          <p:cNvPr id="23" name="22 Título"/>
          <p:cNvSpPr>
            <a:spLocks noGrp="1"/>
          </p:cNvSpPr>
          <p:nvPr>
            <p:ph type="title"/>
          </p:nvPr>
        </p:nvSpPr>
        <p:spPr/>
        <p:txBody>
          <a:bodyPr rtlCol="0" anchor="b" anchorCtr="0"/>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a:xfrm>
            <a:off x="4343400" y="1036020"/>
            <a:ext cx="457200" cy="441325"/>
          </a:xfrm>
        </p:spPr>
        <p:txBody>
          <a:bodyPr/>
          <a:lstStyle/>
          <a:p>
            <a:fld id="{100DB4FC-BCDE-43DF-B724-9CCBDEC044E3}"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9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5 Rectángulo"/>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1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a:xfrm>
            <a:off x="4267200" y="6324600"/>
            <a:ext cx="609600" cy="441324"/>
          </a:xfrm>
        </p:spPr>
        <p:txBody>
          <a:bodyPr/>
          <a:lstStyle>
            <a:lvl1pPr>
              <a:defRPr>
                <a:solidFill>
                  <a:srgbClr val="FFFFFF"/>
                </a:solidFill>
              </a:defRPr>
            </a:lvl1pPr>
          </a:lstStyle>
          <a:p>
            <a:fld id="{100DB4FC-BCDE-43DF-B724-9CCBDEC044E3}"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9" name="18 Rectángulo"/>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12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8" name="7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19 Marcador de contenido"/>
          <p:cNvSpPr>
            <a:spLocks noGrp="1"/>
          </p:cNvSpPr>
          <p:nvPr>
            <p:ph sz="quarter" idx="1"/>
          </p:nvPr>
        </p:nvSpPr>
        <p:spPr>
          <a:xfrm>
            <a:off x="3124200" y="685800"/>
            <a:ext cx="5638800" cy="5410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0" name="9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Marcador de número de diapositiva"/>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100DB4FC-BCDE-43DF-B724-9CCBDEC044E3}" type="slidenum">
              <a:rPr lang="es-ES" smtClean="0"/>
              <a:t>‹Nº›</a:t>
            </a:fld>
            <a:endParaRPr lang="es-ES"/>
          </a:p>
        </p:txBody>
      </p:sp>
      <p:sp>
        <p:nvSpPr>
          <p:cNvPr id="21" name="20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Marcador de fecha"/>
          <p:cNvSpPr>
            <a:spLocks noGrp="1"/>
          </p:cNvSpPr>
          <p:nvPr>
            <p:ph type="dt" sz="half" idx="10"/>
          </p:nvPr>
        </p:nvSpPr>
        <p:spPr/>
        <p:txBody>
          <a:bodyPr/>
          <a:lstStyle/>
          <a:p>
            <a:fld id="{693BE0A4-72DA-47FF-A87A-8CF01516D871}" type="datetimeFigureOut">
              <a:rPr lang="es-ES" smtClean="0"/>
              <a:t>20/10/2023</a:t>
            </a:fld>
            <a:endParaRPr lang="es-ES"/>
          </a:p>
        </p:txBody>
      </p:sp>
      <p:sp>
        <p:nvSpPr>
          <p:cNvPr id="6" name="5 Marcador de pie de página"/>
          <p:cNvSpPr>
            <a:spLocks noGrp="1"/>
          </p:cNvSpPr>
          <p:nvPr>
            <p:ph type="ftr" sz="quarter" idx="11"/>
          </p:nvPr>
        </p:nvSpPr>
        <p:spPr>
          <a:xfrm>
            <a:off x="301752" y="6410848"/>
            <a:ext cx="3383280" cy="365760"/>
          </a:xfrm>
        </p:spPr>
        <p:txBody>
          <a:bodyPr/>
          <a:lstStyle/>
          <a:p>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1" name="20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16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19 Rectángulo"/>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7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Marcador de número de diapositiva"/>
          <p:cNvSpPr>
            <a:spLocks noGrp="1"/>
          </p:cNvSpPr>
          <p:nvPr>
            <p:ph type="sldNum" sz="quarter" idx="12"/>
          </p:nvPr>
        </p:nvSpPr>
        <p:spPr>
          <a:xfrm>
            <a:off x="1371600" y="312738"/>
            <a:ext cx="457200" cy="441325"/>
          </a:xfrm>
        </p:spPr>
        <p:txBody>
          <a:bodyPr/>
          <a:lstStyle/>
          <a:p>
            <a:fld id="{100DB4FC-BCDE-43DF-B724-9CCBDEC044E3}" type="slidenum">
              <a:rPr lang="es-ES" smtClean="0"/>
              <a:t>‹Nº›</a:t>
            </a:fld>
            <a:endParaRPr lang="es-ES"/>
          </a:p>
        </p:txBody>
      </p:sp>
      <p:sp>
        <p:nvSpPr>
          <p:cNvPr id="2" name="1 Título"/>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3000375" y="609600"/>
            <a:ext cx="5867400" cy="4267200"/>
          </a:xfrm>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22" name="21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4 Marcador de fecha"/>
          <p:cNvSpPr>
            <a:spLocks noGrp="1"/>
          </p:cNvSpPr>
          <p:nvPr>
            <p:ph type="dt" sz="half" idx="10"/>
          </p:nvPr>
        </p:nvSpPr>
        <p:spPr>
          <a:xfrm>
            <a:off x="5788152" y="6404984"/>
            <a:ext cx="3044952" cy="365760"/>
          </a:xfrm>
        </p:spPr>
        <p:txBody>
          <a:bodyPr/>
          <a:lstStyle/>
          <a:p>
            <a:fld id="{693BE0A4-72DA-47FF-A87A-8CF01516D871}" type="datetimeFigureOut">
              <a:rPr lang="es-ES" smtClean="0"/>
              <a:t>20/10/2023</a:t>
            </a:fld>
            <a:endParaRPr lang="es-ES"/>
          </a:p>
        </p:txBody>
      </p:sp>
      <p:sp>
        <p:nvSpPr>
          <p:cNvPr id="6" name="5 Marcador de pie de página"/>
          <p:cNvSpPr>
            <a:spLocks noGrp="1"/>
          </p:cNvSpPr>
          <p:nvPr>
            <p:ph type="ftr" sz="quarter" idx="11"/>
          </p:nvPr>
        </p:nvSpPr>
        <p:spPr>
          <a:xfrm>
            <a:off x="301752" y="6410848"/>
            <a:ext cx="3584448" cy="365760"/>
          </a:xfrm>
        </p:spPr>
        <p:txBody>
          <a:bodyPr/>
          <a:lstStyle/>
          <a:p>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15 Rectángulo"/>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18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8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13 Marcador de fecha"/>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93BE0A4-72DA-47FF-A87A-8CF01516D871}" type="datetimeFigureOut">
              <a:rPr lang="es-ES" smtClean="0"/>
              <a:t>20/10/2023</a:t>
            </a:fld>
            <a:endParaRPr lang="es-ES"/>
          </a:p>
        </p:txBody>
      </p:sp>
      <p:sp>
        <p:nvSpPr>
          <p:cNvPr id="3" name="2 Marcador de pie de página"/>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s-ES"/>
          </a:p>
        </p:txBody>
      </p:sp>
      <p:sp>
        <p:nvSpPr>
          <p:cNvPr id="8" name="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Conector recto"/>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11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14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22 Marcador de número de diapositiva"/>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100DB4FC-BCDE-43DF-B724-9CCBDEC044E3}" type="slidenum">
              <a:rPr lang="es-ES" smtClean="0"/>
              <a:t>‹Nº›</a:t>
            </a:fld>
            <a:endParaRPr lang="es-ES"/>
          </a:p>
        </p:txBody>
      </p:sp>
      <p:sp>
        <p:nvSpPr>
          <p:cNvPr id="22" name="21 Marcador de título"/>
          <p:cNvSpPr>
            <a:spLocks noGrp="1"/>
          </p:cNvSpPr>
          <p:nvPr>
            <p:ph type="title"/>
          </p:nvPr>
        </p:nvSpPr>
        <p:spPr>
          <a:xfrm>
            <a:off x="301752" y="228600"/>
            <a:ext cx="8534400" cy="758952"/>
          </a:xfrm>
          <a:prstGeom prst="rect">
            <a:avLst/>
          </a:prstGeom>
        </p:spPr>
        <p:txBody>
          <a:bodyPr vert="horz" anchor="b">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s.wikipedia.org/wiki/Percepci%C3%B3n#cite_note-2" TargetMode="External"/><Relationship Id="rId2" Type="http://schemas.openxmlformats.org/officeDocument/2006/relationships/hyperlink" Target="https://es.wikipedia.org/wiki/Percepci%C3%B3n#cite_note-1" TargetMode="External"/><Relationship Id="rId1" Type="http://schemas.openxmlformats.org/officeDocument/2006/relationships/slideLayout" Target="../slideLayouts/slideLayout2.xml"/><Relationship Id="rId4" Type="http://schemas.openxmlformats.org/officeDocument/2006/relationships/hyperlink" Target="https://es.wikipedia.org/wiki/Percepci%C3%B3n#cite_note-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tif"/><Relationship Id="rId5" Type="http://schemas.openxmlformats.org/officeDocument/2006/relationships/image" Target="../media/image49.tif"/><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tif"/><Relationship Id="rId2" Type="http://schemas.openxmlformats.org/officeDocument/2006/relationships/image" Target="../media/image61.tif"/><Relationship Id="rId1" Type="http://schemas.openxmlformats.org/officeDocument/2006/relationships/slideLayout" Target="../slideLayouts/slideLayout2.xml"/><Relationship Id="rId5" Type="http://schemas.openxmlformats.org/officeDocument/2006/relationships/image" Target="../media/image64.tif"/><Relationship Id="rId4" Type="http://schemas.openxmlformats.org/officeDocument/2006/relationships/image" Target="../media/image63.tif"/></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820237" y="2852775"/>
            <a:ext cx="8784976" cy="3816424"/>
          </a:xfrm>
        </p:spPr>
        <p:txBody>
          <a:bodyPr>
            <a:normAutofit/>
          </a:bodyPr>
          <a:lstStyle/>
          <a:p>
            <a:r>
              <a:rPr lang="es-ES" sz="3600" b="1" dirty="0" smtClean="0">
                <a:solidFill>
                  <a:schemeClr val="bg1"/>
                </a:solidFill>
              </a:rPr>
              <a:t>PERCEPCIÓN</a:t>
            </a:r>
          </a:p>
          <a:p>
            <a:endParaRPr lang="es-ES" sz="2900" b="1" dirty="0" smtClean="0">
              <a:solidFill>
                <a:schemeClr val="bg1"/>
              </a:solidFill>
            </a:endParaRPr>
          </a:p>
          <a:p>
            <a:r>
              <a:rPr lang="es-ES" sz="2000" cap="none" dirty="0" smtClean="0">
                <a:solidFill>
                  <a:schemeClr val="bg1"/>
                </a:solidFill>
                <a:latin typeface="Vijaya" pitchFamily="34" charset="0"/>
                <a:cs typeface="Vijaya" pitchFamily="34" charset="0"/>
              </a:rPr>
              <a:t>Dra.</a:t>
            </a:r>
            <a:r>
              <a:rPr lang="es-ES" sz="2000" b="1" cap="none" dirty="0" smtClean="0">
                <a:solidFill>
                  <a:schemeClr val="bg1"/>
                </a:solidFill>
                <a:latin typeface="Vijaya" pitchFamily="34" charset="0"/>
                <a:cs typeface="Vijaya" pitchFamily="34" charset="0"/>
              </a:rPr>
              <a:t> Ing. Selva S. Rivera</a:t>
            </a:r>
          </a:p>
          <a:p>
            <a:endParaRPr lang="es-ES" sz="2000" b="1" dirty="0">
              <a:solidFill>
                <a:schemeClr val="bg1"/>
              </a:solidFill>
              <a:latin typeface="Vijaya" pitchFamily="34" charset="0"/>
              <a:cs typeface="Vijaya" pitchFamily="34" charset="0"/>
            </a:endParaRPr>
          </a:p>
        </p:txBody>
      </p:sp>
      <p:sp>
        <p:nvSpPr>
          <p:cNvPr id="2" name="1 Título"/>
          <p:cNvSpPr>
            <a:spLocks noGrp="1"/>
          </p:cNvSpPr>
          <p:nvPr>
            <p:ph type="ctrTitle"/>
          </p:nvPr>
        </p:nvSpPr>
        <p:spPr>
          <a:xfrm>
            <a:off x="251520" y="620688"/>
            <a:ext cx="8710736" cy="1470025"/>
          </a:xfrm>
          <a:noFill/>
        </p:spPr>
        <p:txBody>
          <a:bodyPr>
            <a:normAutofit/>
          </a:bodyPr>
          <a:lstStyle/>
          <a:p>
            <a:r>
              <a:rPr lang="es-ES" b="1" dirty="0" smtClean="0">
                <a:solidFill>
                  <a:schemeClr val="tx1"/>
                </a:solidFill>
                <a:latin typeface="Aharoni" pitchFamily="2" charset="-79"/>
                <a:cs typeface="Aharoni" pitchFamily="2" charset="-79"/>
              </a:rPr>
              <a:t>INTELIGENCIA</a:t>
            </a:r>
            <a:br>
              <a:rPr lang="es-ES" b="1" dirty="0" smtClean="0">
                <a:solidFill>
                  <a:schemeClr val="tx1"/>
                </a:solidFill>
                <a:latin typeface="Aharoni" pitchFamily="2" charset="-79"/>
                <a:cs typeface="Aharoni" pitchFamily="2" charset="-79"/>
              </a:rPr>
            </a:br>
            <a:r>
              <a:rPr lang="es-ES" b="1" dirty="0" smtClean="0">
                <a:solidFill>
                  <a:schemeClr val="tx1"/>
                </a:solidFill>
                <a:latin typeface="Aharoni" pitchFamily="2" charset="-79"/>
                <a:cs typeface="Aharoni" pitchFamily="2" charset="-79"/>
              </a:rPr>
              <a:t> ARTIFICIAL  I</a:t>
            </a:r>
            <a:endParaRPr lang="es-ES" b="1" dirty="0">
              <a:solidFill>
                <a:schemeClr val="tx1"/>
              </a:solidFill>
              <a:latin typeface="Aharoni" pitchFamily="2" charset="-79"/>
              <a:cs typeface="Aharoni" pitchFamily="2" charset="-79"/>
            </a:endParaRPr>
          </a:p>
        </p:txBody>
      </p:sp>
      <p:pic>
        <p:nvPicPr>
          <p:cNvPr id="14" name="1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304" y="385996"/>
            <a:ext cx="1304544" cy="960120"/>
          </a:xfrm>
          <a:prstGeom prst="rect">
            <a:avLst/>
          </a:prstGeom>
        </p:spPr>
      </p:pic>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628" y="332656"/>
            <a:ext cx="1060704" cy="1066800"/>
          </a:xfrm>
          <a:prstGeom prst="rect">
            <a:avLst/>
          </a:prstGeom>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384" y="4883400"/>
            <a:ext cx="2220838" cy="147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2636912"/>
            <a:ext cx="28575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6113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771" y="394304"/>
            <a:ext cx="8534400" cy="758952"/>
          </a:xfrm>
        </p:spPr>
        <p:txBody>
          <a:bodyPr/>
          <a:lstStyle/>
          <a:p>
            <a:r>
              <a:rPr lang="es-ES" dirty="0" smtClean="0">
                <a:solidFill>
                  <a:schemeClr val="tx1"/>
                </a:solidFill>
              </a:rPr>
              <a:t>SOMATOSENSACIÓN</a:t>
            </a:r>
            <a:endParaRPr lang="es-ES" dirty="0">
              <a:solidFill>
                <a:schemeClr val="tx1"/>
              </a:solidFill>
            </a:endParaRPr>
          </a:p>
        </p:txBody>
      </p:sp>
      <p:sp>
        <p:nvSpPr>
          <p:cNvPr id="3" name="Marcador de contenido 2"/>
          <p:cNvSpPr>
            <a:spLocks noGrp="1"/>
          </p:cNvSpPr>
          <p:nvPr>
            <p:ph sz="quarter" idx="1"/>
          </p:nvPr>
        </p:nvSpPr>
        <p:spPr/>
        <p:txBody>
          <a:bodyPr>
            <a:normAutofit/>
          </a:bodyPr>
          <a:lstStyle/>
          <a:p>
            <a:r>
              <a:rPr lang="es-ES" dirty="0" smtClean="0">
                <a:solidFill>
                  <a:schemeClr val="bg1"/>
                </a:solidFill>
              </a:rPr>
              <a:t>La </a:t>
            </a:r>
            <a:r>
              <a:rPr lang="es-ES" b="1" dirty="0">
                <a:solidFill>
                  <a:schemeClr val="bg1"/>
                </a:solidFill>
              </a:rPr>
              <a:t>propiocepción</a:t>
            </a:r>
            <a:r>
              <a:rPr lang="es-ES" dirty="0">
                <a:solidFill>
                  <a:schemeClr val="bg1"/>
                </a:solidFill>
              </a:rPr>
              <a:t> o </a:t>
            </a:r>
            <a:r>
              <a:rPr lang="es-ES" b="1" dirty="0">
                <a:solidFill>
                  <a:schemeClr val="bg1"/>
                </a:solidFill>
              </a:rPr>
              <a:t>sentido kinestésico</a:t>
            </a:r>
            <a:r>
              <a:rPr lang="es-ES" dirty="0">
                <a:solidFill>
                  <a:schemeClr val="bg1"/>
                </a:solidFill>
              </a:rPr>
              <a:t> es la percepción del conocimiento del cuerpo o de la situación de las diferentes partes de nuestro cuerpo</a:t>
            </a:r>
            <a:r>
              <a:rPr lang="es-ES" dirty="0" smtClean="0">
                <a:solidFill>
                  <a:schemeClr val="bg1"/>
                </a:solidFill>
              </a:rPr>
              <a:t>.</a:t>
            </a:r>
          </a:p>
          <a:p>
            <a:endParaRPr lang="es-ES" dirty="0">
              <a:solidFill>
                <a:schemeClr val="bg1"/>
              </a:solidFill>
            </a:endParaRPr>
          </a:p>
          <a:p>
            <a:r>
              <a:rPr lang="es-ES" dirty="0">
                <a:solidFill>
                  <a:schemeClr val="bg1"/>
                </a:solidFill>
              </a:rPr>
              <a:t>La </a:t>
            </a:r>
            <a:r>
              <a:rPr lang="es-ES" b="1" dirty="0" err="1">
                <a:solidFill>
                  <a:schemeClr val="bg1"/>
                </a:solidFill>
              </a:rPr>
              <a:t>equilibriocepción</a:t>
            </a:r>
            <a:r>
              <a:rPr lang="es-ES" dirty="0">
                <a:solidFill>
                  <a:schemeClr val="bg1"/>
                </a:solidFill>
              </a:rPr>
              <a:t> o </a:t>
            </a:r>
            <a:r>
              <a:rPr lang="es-ES" b="1" dirty="0">
                <a:solidFill>
                  <a:schemeClr val="bg1"/>
                </a:solidFill>
              </a:rPr>
              <a:t>sentido del equilibrio</a:t>
            </a:r>
            <a:r>
              <a:rPr lang="es-ES" dirty="0">
                <a:solidFill>
                  <a:schemeClr val="bg1"/>
                </a:solidFill>
              </a:rPr>
              <a:t> es la sensación del equilibrio y se relaciona con las tres cavidades semicirculares que contienen líquido en el oído interno, permitiendo la detección de los tres ejes del espacio; arriba-abajo, izquierda-derecha y adelante-atrás</a:t>
            </a:r>
            <a:r>
              <a:rPr lang="es-ES" dirty="0" smtClean="0">
                <a:solidFill>
                  <a:schemeClr val="bg1"/>
                </a:solidFill>
              </a:rPr>
              <a:t>.</a:t>
            </a:r>
            <a:endParaRPr lang="es-ES" dirty="0">
              <a:solidFill>
                <a:schemeClr val="bg1"/>
              </a:solidFill>
            </a:endParaRPr>
          </a:p>
        </p:txBody>
      </p:sp>
      <p:sp>
        <p:nvSpPr>
          <p:cNvPr id="4" name="AutoShape 2" descr="Resultado de imagen de corteza cingulada anterior del cerebro"/>
          <p:cNvSpPr>
            <a:spLocks noChangeAspect="1" noChangeArrowheads="1"/>
          </p:cNvSpPr>
          <p:nvPr/>
        </p:nvSpPr>
        <p:spPr bwMode="auto">
          <a:xfrm>
            <a:off x="63500" y="-715963"/>
            <a:ext cx="2781300" cy="1495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462857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solidFill>
              </a:rPr>
              <a:t>SOMATOSENSACIÓN</a:t>
            </a:r>
            <a:endParaRPr lang="es-ES" dirty="0"/>
          </a:p>
        </p:txBody>
      </p:sp>
      <p:sp>
        <p:nvSpPr>
          <p:cNvPr id="3" name="Marcador de contenido 2"/>
          <p:cNvSpPr>
            <a:spLocks noGrp="1"/>
          </p:cNvSpPr>
          <p:nvPr>
            <p:ph sz="quarter" idx="1"/>
          </p:nvPr>
        </p:nvSpPr>
        <p:spPr>
          <a:xfrm>
            <a:off x="275045" y="1844824"/>
            <a:ext cx="3816424" cy="4248472"/>
          </a:xfrm>
        </p:spPr>
        <p:txBody>
          <a:bodyPr>
            <a:normAutofit lnSpcReduction="10000"/>
          </a:bodyPr>
          <a:lstStyle/>
          <a:p>
            <a:pPr marL="0" indent="0">
              <a:buNone/>
            </a:pPr>
            <a:r>
              <a:rPr lang="es-ES" sz="2400" dirty="0">
                <a:solidFill>
                  <a:schemeClr val="bg1"/>
                </a:solidFill>
              </a:rPr>
              <a:t>En la Universidad de Washington en </a:t>
            </a:r>
            <a:r>
              <a:rPr lang="es-ES" sz="2400" dirty="0" err="1">
                <a:solidFill>
                  <a:schemeClr val="bg1"/>
                </a:solidFill>
              </a:rPr>
              <a:t>St</a:t>
            </a:r>
            <a:r>
              <a:rPr lang="es-ES" sz="2400" dirty="0">
                <a:solidFill>
                  <a:schemeClr val="bg1"/>
                </a:solidFill>
              </a:rPr>
              <a:t> Louis, Estados Unidos, estudios muestran que podría descubrirse un "Sentido de alerta" al peligro, ubicado en la corteza </a:t>
            </a:r>
            <a:r>
              <a:rPr lang="es-ES" sz="2400" dirty="0" err="1">
                <a:solidFill>
                  <a:schemeClr val="bg1"/>
                </a:solidFill>
              </a:rPr>
              <a:t>cingulada</a:t>
            </a:r>
            <a:r>
              <a:rPr lang="es-ES" sz="2400" dirty="0">
                <a:solidFill>
                  <a:schemeClr val="bg1"/>
                </a:solidFill>
              </a:rPr>
              <a:t> anterior del cerebro. Este mecanismo podría funcionar como un sistema de alerta ante el posible error</a:t>
            </a:r>
            <a:r>
              <a:rPr lang="es-ES" sz="2400" dirty="0" smtClean="0">
                <a:solidFill>
                  <a:schemeClr val="bg1"/>
                </a:solidFill>
              </a:rPr>
              <a:t>.</a:t>
            </a:r>
            <a:endParaRPr lang="es-ES" sz="2400" baseline="30000" dirty="0" smtClean="0">
              <a:solidFill>
                <a:schemeClr val="bg1"/>
              </a:solidFill>
            </a:endParaRPr>
          </a:p>
          <a:p>
            <a:pPr marL="0" indent="0">
              <a:buNone/>
            </a:pPr>
            <a:endParaRPr lang="es-ES" dirty="0">
              <a:solidFill>
                <a:schemeClr val="bg1"/>
              </a:solidFill>
            </a:endParaRPr>
          </a:p>
          <a:p>
            <a:pPr marL="0" indent="0">
              <a:buNone/>
            </a:pP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1768785"/>
            <a:ext cx="4762500" cy="4400550"/>
          </a:xfrm>
          <a:prstGeom prst="rect">
            <a:avLst/>
          </a:prstGeom>
        </p:spPr>
      </p:pic>
    </p:spTree>
    <p:extLst>
      <p:ext uri="{BB962C8B-B14F-4D97-AF65-F5344CB8AC3E}">
        <p14:creationId xmlns:p14="http://schemas.microsoft.com/office/powerpoint/2010/main" val="770164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1"/>
                </a:solidFill>
              </a:rPr>
              <a:t>SENTIDOS NO HUMANOS</a:t>
            </a:r>
            <a:endParaRPr lang="es-ES" dirty="0">
              <a:solidFill>
                <a:schemeClr val="tx1"/>
              </a:solidFill>
            </a:endParaRPr>
          </a:p>
        </p:txBody>
      </p:sp>
      <p:sp>
        <p:nvSpPr>
          <p:cNvPr id="3" name="Marcador de contenido 2"/>
          <p:cNvSpPr>
            <a:spLocks noGrp="1"/>
          </p:cNvSpPr>
          <p:nvPr>
            <p:ph sz="quarter" idx="1"/>
          </p:nvPr>
        </p:nvSpPr>
        <p:spPr>
          <a:xfrm>
            <a:off x="280562" y="1484784"/>
            <a:ext cx="8503920" cy="4998296"/>
          </a:xfrm>
        </p:spPr>
        <p:txBody>
          <a:bodyPr>
            <a:normAutofit/>
          </a:bodyPr>
          <a:lstStyle/>
          <a:p>
            <a:pPr algn="just"/>
            <a:r>
              <a:rPr lang="es-ES" b="1" dirty="0" err="1">
                <a:solidFill>
                  <a:schemeClr val="bg1"/>
                </a:solidFill>
              </a:rPr>
              <a:t>Electrorrecepción</a:t>
            </a:r>
            <a:r>
              <a:rPr lang="es-ES" b="1" dirty="0">
                <a:solidFill>
                  <a:schemeClr val="bg1"/>
                </a:solidFill>
              </a:rPr>
              <a:t>:</a:t>
            </a:r>
            <a:r>
              <a:rPr lang="es-ES" dirty="0">
                <a:solidFill>
                  <a:schemeClr val="bg1"/>
                </a:solidFill>
              </a:rPr>
              <a:t> es la capacidad de detectar campos eléctricos, muchos peces tienen un sentido de </a:t>
            </a:r>
            <a:r>
              <a:rPr lang="es-ES" dirty="0" err="1" smtClean="0">
                <a:solidFill>
                  <a:schemeClr val="bg1"/>
                </a:solidFill>
              </a:rPr>
              <a:t>electrorrecepción</a:t>
            </a:r>
            <a:r>
              <a:rPr lang="es-ES" dirty="0">
                <a:solidFill>
                  <a:schemeClr val="bg1"/>
                </a:solidFill>
              </a:rPr>
              <a:t>.</a:t>
            </a:r>
            <a:endParaRPr lang="es-ES" dirty="0" smtClean="0">
              <a:solidFill>
                <a:schemeClr val="bg1"/>
              </a:solidFill>
            </a:endParaRPr>
          </a:p>
          <a:p>
            <a:pPr algn="just"/>
            <a:endParaRPr lang="es-ES" dirty="0">
              <a:solidFill>
                <a:schemeClr val="bg1"/>
              </a:solidFill>
            </a:endParaRPr>
          </a:p>
        </p:txBody>
      </p:sp>
      <p:pic>
        <p:nvPicPr>
          <p:cNvPr id="8" name="Imagen 7"/>
          <p:cNvPicPr>
            <a:picLocks noChangeAspect="1"/>
          </p:cNvPicPr>
          <p:nvPr/>
        </p:nvPicPr>
        <p:blipFill>
          <a:blip r:embed="rId2"/>
          <a:stretch>
            <a:fillRect/>
          </a:stretch>
        </p:blipFill>
        <p:spPr>
          <a:xfrm>
            <a:off x="5364088" y="2924944"/>
            <a:ext cx="2750867" cy="1940267"/>
          </a:xfrm>
          <a:prstGeom prst="rect">
            <a:avLst/>
          </a:prstGeom>
        </p:spPr>
      </p:pic>
      <p:pic>
        <p:nvPicPr>
          <p:cNvPr id="9" name="Imagen 8"/>
          <p:cNvPicPr>
            <a:picLocks noChangeAspect="1"/>
          </p:cNvPicPr>
          <p:nvPr/>
        </p:nvPicPr>
        <p:blipFill>
          <a:blip r:embed="rId3"/>
          <a:stretch>
            <a:fillRect/>
          </a:stretch>
        </p:blipFill>
        <p:spPr>
          <a:xfrm>
            <a:off x="1188427" y="2852936"/>
            <a:ext cx="3315163" cy="3172268"/>
          </a:xfrm>
          <a:prstGeom prst="rect">
            <a:avLst/>
          </a:prstGeom>
        </p:spPr>
      </p:pic>
    </p:spTree>
    <p:extLst>
      <p:ext uri="{BB962C8B-B14F-4D97-AF65-F5344CB8AC3E}">
        <p14:creationId xmlns:p14="http://schemas.microsoft.com/office/powerpoint/2010/main" val="1311045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67744" y="228600"/>
            <a:ext cx="6568408" cy="758952"/>
          </a:xfrm>
        </p:spPr>
        <p:txBody>
          <a:bodyPr/>
          <a:lstStyle/>
          <a:p>
            <a:r>
              <a:rPr lang="es-ES" dirty="0" smtClean="0">
                <a:solidFill>
                  <a:schemeClr val="tx1"/>
                </a:solidFill>
              </a:rPr>
              <a:t>SENTIDOS NO HUMANOS</a:t>
            </a:r>
            <a:endParaRPr lang="es-ES" dirty="0">
              <a:solidFill>
                <a:schemeClr val="tx1"/>
              </a:solidFill>
            </a:endParaRPr>
          </a:p>
        </p:txBody>
      </p:sp>
      <p:sp>
        <p:nvSpPr>
          <p:cNvPr id="3" name="Marcador de contenido 2"/>
          <p:cNvSpPr>
            <a:spLocks noGrp="1"/>
          </p:cNvSpPr>
          <p:nvPr>
            <p:ph sz="quarter" idx="1"/>
          </p:nvPr>
        </p:nvSpPr>
        <p:spPr>
          <a:xfrm>
            <a:off x="280562" y="1484784"/>
            <a:ext cx="7531798" cy="4998296"/>
          </a:xfrm>
        </p:spPr>
        <p:txBody>
          <a:bodyPr>
            <a:normAutofit fontScale="92500" lnSpcReduction="20000"/>
          </a:bodyPr>
          <a:lstStyle/>
          <a:p>
            <a:pPr algn="just"/>
            <a:endParaRPr lang="es-ES" dirty="0">
              <a:solidFill>
                <a:schemeClr val="bg1"/>
              </a:solidFill>
            </a:endParaRPr>
          </a:p>
          <a:p>
            <a:pPr algn="just"/>
            <a:r>
              <a:rPr lang="es-ES" b="1" dirty="0" err="1">
                <a:solidFill>
                  <a:schemeClr val="bg1"/>
                </a:solidFill>
              </a:rPr>
              <a:t>Magnetorrecepción</a:t>
            </a:r>
            <a:r>
              <a:rPr lang="es-ES" b="1" dirty="0">
                <a:solidFill>
                  <a:schemeClr val="bg1"/>
                </a:solidFill>
              </a:rPr>
              <a:t>:</a:t>
            </a:r>
            <a:r>
              <a:rPr lang="es-ES" dirty="0">
                <a:solidFill>
                  <a:schemeClr val="bg1"/>
                </a:solidFill>
              </a:rPr>
              <a:t> es la capacidad de detectar campos magnéticos. Los primeros animales en los que se descubrió este sentido fueron las palomas mensajeras, posteriormente se descubrió que también lo tenían otras aves, algunas tortugas e insectos como las abejas</a:t>
            </a:r>
            <a:r>
              <a:rPr lang="es-ES" dirty="0" smtClean="0">
                <a:solidFill>
                  <a:schemeClr val="bg1"/>
                </a:solidFill>
              </a:rPr>
              <a:t>.</a:t>
            </a:r>
          </a:p>
          <a:p>
            <a:pPr algn="just"/>
            <a:endParaRPr lang="es-ES" dirty="0">
              <a:solidFill>
                <a:schemeClr val="bg1"/>
              </a:solidFill>
            </a:endParaRPr>
          </a:p>
          <a:p>
            <a:pPr algn="just"/>
            <a:r>
              <a:rPr lang="es-ES" b="1" dirty="0" err="1">
                <a:solidFill>
                  <a:schemeClr val="bg1"/>
                </a:solidFill>
              </a:rPr>
              <a:t>Ecolocalización</a:t>
            </a:r>
            <a:r>
              <a:rPr lang="es-ES" b="1" dirty="0">
                <a:solidFill>
                  <a:schemeClr val="bg1"/>
                </a:solidFill>
              </a:rPr>
              <a:t>:</a:t>
            </a:r>
            <a:r>
              <a:rPr lang="es-ES" dirty="0">
                <a:solidFill>
                  <a:schemeClr val="bg1"/>
                </a:solidFill>
              </a:rPr>
              <a:t> es la capacidad de orientarse y desplazarse emitiendo sonidos, recibiendo e interpretando el eco recibido como hacen los murciélagos y algunos cetáceos. Actualmente, se conoce que los humanos también son capaces de realizarla.</a:t>
            </a:r>
          </a:p>
          <a:p>
            <a:pPr algn="just"/>
            <a:endParaRPr lang="es-ES" dirty="0">
              <a:solidFill>
                <a:schemeClr val="bg1"/>
              </a:solidFill>
            </a:endParaRPr>
          </a:p>
        </p:txBody>
      </p:sp>
      <p:pic>
        <p:nvPicPr>
          <p:cNvPr id="5" name="Imagen 4"/>
          <p:cNvPicPr>
            <a:picLocks noChangeAspect="1"/>
          </p:cNvPicPr>
          <p:nvPr/>
        </p:nvPicPr>
        <p:blipFill rotWithShape="1">
          <a:blip r:embed="rId2"/>
          <a:srcRect t="8669" r="5852"/>
          <a:stretch/>
        </p:blipFill>
        <p:spPr>
          <a:xfrm>
            <a:off x="271232" y="148048"/>
            <a:ext cx="2176461" cy="1307325"/>
          </a:xfrm>
          <a:prstGeom prst="rect">
            <a:avLst/>
          </a:prstGeom>
        </p:spPr>
      </p:pic>
      <p:pic>
        <p:nvPicPr>
          <p:cNvPr id="6" name="Imagen 5"/>
          <p:cNvPicPr>
            <a:picLocks noChangeAspect="1"/>
          </p:cNvPicPr>
          <p:nvPr/>
        </p:nvPicPr>
        <p:blipFill>
          <a:blip r:embed="rId3"/>
          <a:stretch>
            <a:fillRect/>
          </a:stretch>
        </p:blipFill>
        <p:spPr>
          <a:xfrm>
            <a:off x="8154629" y="801710"/>
            <a:ext cx="966788" cy="1190625"/>
          </a:xfrm>
          <a:prstGeom prst="rect">
            <a:avLst/>
          </a:prstGeom>
        </p:spPr>
      </p:pic>
      <p:pic>
        <p:nvPicPr>
          <p:cNvPr id="7" name="Imagen 6"/>
          <p:cNvPicPr>
            <a:picLocks noChangeAspect="1"/>
          </p:cNvPicPr>
          <p:nvPr/>
        </p:nvPicPr>
        <p:blipFill>
          <a:blip r:embed="rId4"/>
          <a:stretch>
            <a:fillRect/>
          </a:stretch>
        </p:blipFill>
        <p:spPr>
          <a:xfrm>
            <a:off x="7236296" y="5678130"/>
            <a:ext cx="1914330" cy="1163913"/>
          </a:xfrm>
          <a:prstGeom prst="rect">
            <a:avLst/>
          </a:prstGeom>
        </p:spPr>
      </p:pic>
      <p:pic>
        <p:nvPicPr>
          <p:cNvPr id="8" name="Imagen 7"/>
          <p:cNvPicPr>
            <a:picLocks noChangeAspect="1"/>
          </p:cNvPicPr>
          <p:nvPr/>
        </p:nvPicPr>
        <p:blipFill>
          <a:blip r:embed="rId5"/>
          <a:stretch>
            <a:fillRect/>
          </a:stretch>
        </p:blipFill>
        <p:spPr>
          <a:xfrm>
            <a:off x="2208968" y="5768727"/>
            <a:ext cx="1835735" cy="1211585"/>
          </a:xfrm>
          <a:prstGeom prst="rect">
            <a:avLst/>
          </a:prstGeom>
        </p:spPr>
      </p:pic>
    </p:spTree>
    <p:extLst>
      <p:ext uri="{BB962C8B-B14F-4D97-AF65-F5344CB8AC3E}">
        <p14:creationId xmlns:p14="http://schemas.microsoft.com/office/powerpoint/2010/main" val="1398171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bg2">
                    <a:lumMod val="25000"/>
                  </a:schemeClr>
                </a:solidFill>
              </a:rPr>
              <a:t>Los sentidos artificiales</a:t>
            </a:r>
            <a:endParaRPr lang="es-ES" b="1" dirty="0">
              <a:solidFill>
                <a:schemeClr val="bg2">
                  <a:lumMod val="25000"/>
                </a:schemeClr>
              </a:solidFill>
            </a:endParaRPr>
          </a:p>
        </p:txBody>
      </p:sp>
      <p:sp>
        <p:nvSpPr>
          <p:cNvPr id="3" name="2 Marcador de contenido"/>
          <p:cNvSpPr>
            <a:spLocks noGrp="1"/>
          </p:cNvSpPr>
          <p:nvPr>
            <p:ph sz="quarter" idx="1"/>
          </p:nvPr>
        </p:nvSpPr>
        <p:spPr/>
        <p:txBody>
          <a:bodyPr/>
          <a:lstStyle/>
          <a:p>
            <a:r>
              <a:rPr lang="es-ES" dirty="0" smtClean="0">
                <a:solidFill>
                  <a:schemeClr val="bg1"/>
                </a:solidFill>
              </a:rPr>
              <a:t>Los agentes inteligentes disponen de una gran variedad de modalidades de percepción.</a:t>
            </a:r>
          </a:p>
          <a:p>
            <a:endParaRPr lang="es-ES" dirty="0">
              <a:solidFill>
                <a:schemeClr val="bg1"/>
              </a:solidFill>
            </a:endParaRPr>
          </a:p>
          <a:p>
            <a:r>
              <a:rPr lang="es-ES" dirty="0" smtClean="0">
                <a:solidFill>
                  <a:schemeClr val="bg1"/>
                </a:solidFill>
              </a:rPr>
              <a:t>Con los humanos comparten la visión, el oído, el tacto y recientemente el gusto y el olfato.</a:t>
            </a:r>
          </a:p>
          <a:p>
            <a:endParaRPr lang="es-ES" dirty="0">
              <a:solidFill>
                <a:schemeClr val="bg1"/>
              </a:solidFill>
            </a:endParaRPr>
          </a:p>
          <a:p>
            <a:r>
              <a:rPr lang="es-ES" dirty="0" smtClean="0">
                <a:solidFill>
                  <a:schemeClr val="bg1"/>
                </a:solidFill>
              </a:rPr>
              <a:t>Los robots pueden tratar formas de percepción de las que no disponemos los humanos como las ondas de radio, los infrarrojos, el GPS y las señales inalámbricas.</a:t>
            </a:r>
          </a:p>
          <a:p>
            <a:endParaRPr lang="es-ES" dirty="0"/>
          </a:p>
          <a:p>
            <a:endParaRPr lang="es-ES" dirty="0"/>
          </a:p>
        </p:txBody>
      </p:sp>
    </p:spTree>
    <p:extLst>
      <p:ext uri="{BB962C8B-B14F-4D97-AF65-F5344CB8AC3E}">
        <p14:creationId xmlns:p14="http://schemas.microsoft.com/office/powerpoint/2010/main" val="1267281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SENTIDO DEL OLFATO</a:t>
            </a:r>
            <a:endParaRPr lang="es-ES" dirty="0">
              <a:solidFill>
                <a:schemeClr val="tx1"/>
              </a:solidFill>
            </a:endParaRPr>
          </a:p>
        </p:txBody>
      </p:sp>
      <p:sp>
        <p:nvSpPr>
          <p:cNvPr id="3" name="2 Marcador de contenido"/>
          <p:cNvSpPr>
            <a:spLocks noGrp="1"/>
          </p:cNvSpPr>
          <p:nvPr>
            <p:ph sz="quarter" idx="1"/>
          </p:nvPr>
        </p:nvSpPr>
        <p:spPr/>
        <p:txBody>
          <a:bodyPr>
            <a:normAutofit/>
          </a:bodyPr>
          <a:lstStyle/>
          <a:p>
            <a:r>
              <a:rPr lang="es-ES" dirty="0" smtClean="0">
                <a:solidFill>
                  <a:schemeClr val="bg1"/>
                </a:solidFill>
              </a:rPr>
              <a:t>El olor es una mezcla compleja  de multitud de moléculas  olorosas de distintos tipos, cada una en una concentración determinada, aunque en ocasiones predomina un compuesto único que determina el olor dominante.</a:t>
            </a:r>
          </a:p>
          <a:p>
            <a:endParaRPr lang="es-ES" dirty="0" smtClean="0">
              <a:solidFill>
                <a:schemeClr val="bg1"/>
              </a:solidFill>
            </a:endParaRPr>
          </a:p>
          <a:p>
            <a:r>
              <a:rPr lang="es-ES" dirty="0" smtClean="0">
                <a:solidFill>
                  <a:schemeClr val="bg1"/>
                </a:solidFill>
              </a:rPr>
              <a:t>Las moléculas que pueden ser detectadas por el ser humano deben tener ciertas propiedades de modo que puedan vaporizarse, alcanzar la nariz y luego disolverse en la mucosa olfativa.</a:t>
            </a:r>
          </a:p>
        </p:txBody>
      </p:sp>
    </p:spTree>
    <p:extLst>
      <p:ext uri="{BB962C8B-B14F-4D97-AF65-F5344CB8AC3E}">
        <p14:creationId xmlns:p14="http://schemas.microsoft.com/office/powerpoint/2010/main" val="3535580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Percepción cuantitativa del olor</a:t>
            </a:r>
            <a:endParaRPr lang="es-ES" dirty="0">
              <a:solidFill>
                <a:schemeClr val="tx1"/>
              </a:solidFill>
            </a:endParaRPr>
          </a:p>
        </p:txBody>
      </p:sp>
      <p:pic>
        <p:nvPicPr>
          <p:cNvPr id="717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320000"/>
                    </a14:imgEffect>
                    <a14:imgEffect>
                      <a14:brightnessContrast bright="-40000" contrast="40000"/>
                    </a14:imgEffect>
                  </a14:imgLayer>
                </a14:imgProps>
              </a:ext>
              <a:ext uri="{28A0092B-C50C-407E-A947-70E740481C1C}">
                <a14:useLocalDpi xmlns:a14="http://schemas.microsoft.com/office/drawing/2010/main" val="0"/>
              </a:ext>
            </a:extLst>
          </a:blip>
          <a:srcRect l="19105" t="40915" r="58806" b="33190"/>
          <a:stretch/>
        </p:blipFill>
        <p:spPr bwMode="auto">
          <a:xfrm>
            <a:off x="286646" y="1556793"/>
            <a:ext cx="5363527" cy="392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6012160" y="2060848"/>
            <a:ext cx="2808312" cy="2862322"/>
          </a:xfrm>
          <a:prstGeom prst="rect">
            <a:avLst/>
          </a:prstGeom>
          <a:noFill/>
        </p:spPr>
        <p:txBody>
          <a:bodyPr wrap="square" rtlCol="0">
            <a:spAutoFit/>
          </a:bodyPr>
          <a:lstStyle/>
          <a:p>
            <a:r>
              <a:rPr lang="es-ES" dirty="0" smtClean="0">
                <a:solidFill>
                  <a:schemeClr val="bg1"/>
                </a:solidFill>
              </a:rPr>
              <a:t>La intensidad percibida por el olfato es del tipo sigmoideo.</a:t>
            </a:r>
          </a:p>
          <a:p>
            <a:endParaRPr lang="es-ES" dirty="0">
              <a:solidFill>
                <a:schemeClr val="bg1"/>
              </a:solidFill>
            </a:endParaRPr>
          </a:p>
          <a:p>
            <a:r>
              <a:rPr lang="es-ES" dirty="0" smtClean="0">
                <a:solidFill>
                  <a:schemeClr val="bg1"/>
                </a:solidFill>
              </a:rPr>
              <a:t>Existe un </a:t>
            </a:r>
            <a:r>
              <a:rPr lang="es-ES" dirty="0">
                <a:solidFill>
                  <a:schemeClr val="bg1"/>
                </a:solidFill>
              </a:rPr>
              <a:t>u</a:t>
            </a:r>
            <a:r>
              <a:rPr lang="es-ES" dirty="0" smtClean="0">
                <a:solidFill>
                  <a:schemeClr val="bg1"/>
                </a:solidFill>
              </a:rPr>
              <a:t>mbral por debajo del cual no se detecta el olor y otro por encima del cual la percepción tampoco aumenta.</a:t>
            </a:r>
            <a:endParaRPr lang="es-ES" dirty="0">
              <a:solidFill>
                <a:schemeClr val="bg1"/>
              </a:solidFill>
            </a:endParaRPr>
          </a:p>
        </p:txBody>
      </p:sp>
    </p:spTree>
    <p:extLst>
      <p:ext uri="{BB962C8B-B14F-4D97-AF65-F5344CB8AC3E}">
        <p14:creationId xmlns:p14="http://schemas.microsoft.com/office/powerpoint/2010/main" val="10851443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OLFATO ELECTRÓNICO</a:t>
            </a:r>
            <a:endParaRPr lang="es-ES" dirty="0">
              <a:solidFill>
                <a:schemeClr val="tx1"/>
              </a:solidFill>
            </a:endParaRPr>
          </a:p>
        </p:txBody>
      </p:sp>
      <p:sp>
        <p:nvSpPr>
          <p:cNvPr id="3" name="2 Marcador de contenido"/>
          <p:cNvSpPr>
            <a:spLocks noGrp="1"/>
          </p:cNvSpPr>
          <p:nvPr>
            <p:ph sz="quarter" idx="1"/>
          </p:nvPr>
        </p:nvSpPr>
        <p:spPr>
          <a:xfrm>
            <a:off x="301752" y="1527048"/>
            <a:ext cx="8503920" cy="2261992"/>
          </a:xfrm>
        </p:spPr>
        <p:txBody>
          <a:bodyPr/>
          <a:lstStyle/>
          <a:p>
            <a:r>
              <a:rPr lang="es-ES" sz="2000" dirty="0" smtClean="0">
                <a:solidFill>
                  <a:schemeClr val="bg1"/>
                </a:solidFill>
              </a:rPr>
              <a:t>“Una nariz electrónica es un instrumento que consiste en un conjunto de sensores electroquímicos con una especificidad parcial y un sistema adecuado de reconocimiento de patrones, capaz de reconocer olores simples o complejos.”</a:t>
            </a:r>
          </a:p>
          <a:p>
            <a:endParaRPr lang="es-ES" dirty="0"/>
          </a:p>
          <a:p>
            <a:endParaRPr lang="es-ES" dirty="0"/>
          </a:p>
        </p:txBody>
      </p:sp>
      <p:sp>
        <p:nvSpPr>
          <p:cNvPr id="4" name="3 Llamada de flecha izquierda y derecha"/>
          <p:cNvSpPr/>
          <p:nvPr/>
        </p:nvSpPr>
        <p:spPr>
          <a:xfrm>
            <a:off x="107504" y="4869160"/>
            <a:ext cx="2808312" cy="432048"/>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1920</a:t>
            </a:r>
            <a:endParaRPr lang="es-ES" dirty="0"/>
          </a:p>
        </p:txBody>
      </p:sp>
      <p:sp>
        <p:nvSpPr>
          <p:cNvPr id="5" name="4 Llamada rectangular"/>
          <p:cNvSpPr/>
          <p:nvPr/>
        </p:nvSpPr>
        <p:spPr>
          <a:xfrm>
            <a:off x="323528" y="2996952"/>
            <a:ext cx="2952328" cy="1656184"/>
          </a:xfrm>
          <a:prstGeom prst="wedgeRectCallout">
            <a:avLst>
              <a:gd name="adj1" fmla="val -49263"/>
              <a:gd name="adj2" fmla="val 60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No existen  por falta de instrumentación electrónica</a:t>
            </a:r>
            <a:endParaRPr lang="es-ES" dirty="0"/>
          </a:p>
        </p:txBody>
      </p:sp>
      <p:sp>
        <p:nvSpPr>
          <p:cNvPr id="6" name="5 Llamada rectangular"/>
          <p:cNvSpPr/>
          <p:nvPr/>
        </p:nvSpPr>
        <p:spPr>
          <a:xfrm>
            <a:off x="611560" y="5445224"/>
            <a:ext cx="1512168" cy="1008112"/>
          </a:xfrm>
          <a:prstGeom prst="wedgeRectCallout">
            <a:avLst>
              <a:gd name="adj1" fmla="val -2995"/>
              <a:gd name="adj2" fmla="val -74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Se postulan las primeras teorías</a:t>
            </a:r>
            <a:endParaRPr lang="es-ES" dirty="0"/>
          </a:p>
        </p:txBody>
      </p:sp>
      <p:sp>
        <p:nvSpPr>
          <p:cNvPr id="7" name="6 Llamada de flecha izquierda y derecha"/>
          <p:cNvSpPr/>
          <p:nvPr/>
        </p:nvSpPr>
        <p:spPr>
          <a:xfrm>
            <a:off x="2915816" y="4833156"/>
            <a:ext cx="3096344" cy="468052"/>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1950</a:t>
            </a:r>
            <a:endParaRPr lang="es-ES" dirty="0"/>
          </a:p>
        </p:txBody>
      </p:sp>
      <p:sp>
        <p:nvSpPr>
          <p:cNvPr id="8" name="7 Llamada rectangular"/>
          <p:cNvSpPr/>
          <p:nvPr/>
        </p:nvSpPr>
        <p:spPr>
          <a:xfrm>
            <a:off x="4067944" y="3392996"/>
            <a:ext cx="2430270" cy="864096"/>
          </a:xfrm>
          <a:prstGeom prst="wedgeRectCallout">
            <a:avLst>
              <a:gd name="adj1" fmla="val -18603"/>
              <a:gd name="adj2" fmla="val 131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1er olfato electrónico</a:t>
            </a:r>
            <a:endParaRPr lang="es-ES" dirty="0"/>
          </a:p>
        </p:txBody>
      </p:sp>
      <p:sp>
        <p:nvSpPr>
          <p:cNvPr id="9" name="8 Llamada de flecha izquierda y derecha"/>
          <p:cNvSpPr/>
          <p:nvPr/>
        </p:nvSpPr>
        <p:spPr>
          <a:xfrm>
            <a:off x="6012160" y="4818432"/>
            <a:ext cx="2310097" cy="468052"/>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1980</a:t>
            </a:r>
            <a:endParaRPr lang="es-ES" dirty="0"/>
          </a:p>
        </p:txBody>
      </p:sp>
      <p:sp>
        <p:nvSpPr>
          <p:cNvPr id="10" name="9 Llamada rectangular"/>
          <p:cNvSpPr/>
          <p:nvPr/>
        </p:nvSpPr>
        <p:spPr>
          <a:xfrm>
            <a:off x="4463988" y="5661248"/>
            <a:ext cx="4068452" cy="792088"/>
          </a:xfrm>
          <a:prstGeom prst="wedgeRectCallout">
            <a:avLst>
              <a:gd name="adj1" fmla="val 14116"/>
              <a:gd name="adj2" fmla="val -106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Nariz electrónica como un sistema inteligente  basado en sensores químicos para clasificación de olores.</a:t>
            </a:r>
            <a:endParaRPr lang="es-ES" dirty="0"/>
          </a:p>
        </p:txBody>
      </p:sp>
      <p:pic>
        <p:nvPicPr>
          <p:cNvPr id="11" name="Imagen 10"/>
          <p:cNvPicPr>
            <a:picLocks noChangeAspect="1"/>
          </p:cNvPicPr>
          <p:nvPr/>
        </p:nvPicPr>
        <p:blipFill>
          <a:blip r:embed="rId2"/>
          <a:stretch>
            <a:fillRect/>
          </a:stretch>
        </p:blipFill>
        <p:spPr>
          <a:xfrm>
            <a:off x="7647309" y="166461"/>
            <a:ext cx="1349896" cy="1079917"/>
          </a:xfrm>
          <a:prstGeom prst="rect">
            <a:avLst/>
          </a:prstGeom>
        </p:spPr>
      </p:pic>
    </p:spTree>
    <p:extLst>
      <p:ext uri="{BB962C8B-B14F-4D97-AF65-F5344CB8AC3E}">
        <p14:creationId xmlns:p14="http://schemas.microsoft.com/office/powerpoint/2010/main" val="3391030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solidFill>
              </a:rPr>
              <a:t>Proceso de señal de olfato </a:t>
            </a:r>
            <a:endParaRPr lang="es-ES" b="1" dirty="0">
              <a:solidFill>
                <a:schemeClr val="tx1"/>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214" r="56120" b="30587"/>
          <a:stretch/>
        </p:blipFill>
        <p:spPr bwMode="auto">
          <a:xfrm>
            <a:off x="395536" y="1988840"/>
            <a:ext cx="8147799"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ángulo 2"/>
          <p:cNvSpPr/>
          <p:nvPr/>
        </p:nvSpPr>
        <p:spPr>
          <a:xfrm>
            <a:off x="107504" y="5517232"/>
            <a:ext cx="8728648" cy="923330"/>
          </a:xfrm>
          <a:prstGeom prst="rect">
            <a:avLst/>
          </a:prstGeom>
        </p:spPr>
        <p:txBody>
          <a:bodyPr wrap="square">
            <a:spAutoFit/>
          </a:bodyPr>
          <a:lstStyle/>
          <a:p>
            <a:r>
              <a:rPr lang="es-ES" dirty="0" smtClean="0">
                <a:solidFill>
                  <a:schemeClr val="bg1"/>
                </a:solidFill>
              </a:rPr>
              <a:t>La </a:t>
            </a:r>
            <a:r>
              <a:rPr lang="es-ES" dirty="0">
                <a:solidFill>
                  <a:schemeClr val="bg1"/>
                </a:solidFill>
              </a:rPr>
              <a:t>cromatografía de gases y su acoplamiento con la espectrometría de masas,  </a:t>
            </a:r>
            <a:r>
              <a:rPr lang="es-ES" dirty="0" smtClean="0">
                <a:solidFill>
                  <a:schemeClr val="bg1"/>
                </a:solidFill>
              </a:rPr>
              <a:t>son técnicas </a:t>
            </a:r>
            <a:r>
              <a:rPr lang="es-ES" dirty="0">
                <a:solidFill>
                  <a:schemeClr val="bg1"/>
                </a:solidFill>
              </a:rPr>
              <a:t>que constituyen una herramienta potente para separar, identificar y cuantificar los componentes volátiles y </a:t>
            </a:r>
            <a:r>
              <a:rPr lang="es-ES" dirty="0" err="1">
                <a:solidFill>
                  <a:schemeClr val="bg1"/>
                </a:solidFill>
              </a:rPr>
              <a:t>semivolátiles</a:t>
            </a:r>
            <a:r>
              <a:rPr lang="es-ES" dirty="0">
                <a:solidFill>
                  <a:schemeClr val="bg1"/>
                </a:solidFill>
              </a:rPr>
              <a:t> de mezclas </a:t>
            </a:r>
            <a:r>
              <a:rPr lang="es-ES" dirty="0" smtClean="0">
                <a:solidFill>
                  <a:schemeClr val="bg1"/>
                </a:solidFill>
              </a:rPr>
              <a:t>complejas (aromas).</a:t>
            </a:r>
            <a:endParaRPr lang="es-ES" dirty="0">
              <a:solidFill>
                <a:schemeClr val="bg1"/>
              </a:solidFill>
            </a:endParaRPr>
          </a:p>
        </p:txBody>
      </p:sp>
    </p:spTree>
    <p:extLst>
      <p:ext uri="{BB962C8B-B14F-4D97-AF65-F5344CB8AC3E}">
        <p14:creationId xmlns:p14="http://schemas.microsoft.com/office/powerpoint/2010/main" val="2874267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Sensores químicos o de gas</a:t>
            </a:r>
            <a:endParaRPr lang="es-ES" dirty="0"/>
          </a:p>
        </p:txBody>
      </p:sp>
      <p:sp>
        <p:nvSpPr>
          <p:cNvPr id="5" name="Marcador de contenido 4"/>
          <p:cNvSpPr>
            <a:spLocks noGrp="1"/>
          </p:cNvSpPr>
          <p:nvPr>
            <p:ph sz="quarter" idx="1"/>
          </p:nvPr>
        </p:nvSpPr>
        <p:spPr>
          <a:xfrm>
            <a:off x="301752" y="1527048"/>
            <a:ext cx="8503920" cy="2406008"/>
          </a:xfrm>
        </p:spPr>
        <p:txBody>
          <a:bodyPr/>
          <a:lstStyle/>
          <a:p>
            <a:r>
              <a:rPr lang="es-ES" dirty="0" smtClean="0">
                <a:solidFill>
                  <a:schemeClr val="bg1"/>
                </a:solidFill>
              </a:rPr>
              <a:t>La función de estos sensores es dar lugar a una magnitud física (ej. resistencia) la cual pueda ser capturada por el hardware de adquisición. Dicha magnitud debería reflejar en menor o mayor medida la exposición de los sensores a la muestra olorosa. </a:t>
            </a:r>
            <a:endParaRPr lang="es-ES" dirty="0">
              <a:solidFill>
                <a:schemeClr val="bg1"/>
              </a:solidFill>
            </a:endParaRPr>
          </a:p>
        </p:txBody>
      </p:sp>
      <p:pic>
        <p:nvPicPr>
          <p:cNvPr id="6" name="Imagen 5"/>
          <p:cNvPicPr>
            <a:picLocks noChangeAspect="1"/>
          </p:cNvPicPr>
          <p:nvPr/>
        </p:nvPicPr>
        <p:blipFill>
          <a:blip r:embed="rId2"/>
          <a:stretch>
            <a:fillRect/>
          </a:stretch>
        </p:blipFill>
        <p:spPr>
          <a:xfrm>
            <a:off x="539552" y="3974285"/>
            <a:ext cx="2857500" cy="2143125"/>
          </a:xfrm>
          <a:prstGeom prst="rect">
            <a:avLst/>
          </a:prstGeom>
        </p:spPr>
      </p:pic>
      <p:pic>
        <p:nvPicPr>
          <p:cNvPr id="8" name="Imagen 7"/>
          <p:cNvPicPr>
            <a:picLocks noChangeAspect="1"/>
          </p:cNvPicPr>
          <p:nvPr/>
        </p:nvPicPr>
        <p:blipFill>
          <a:blip r:embed="rId3"/>
          <a:stretch>
            <a:fillRect/>
          </a:stretch>
        </p:blipFill>
        <p:spPr>
          <a:xfrm>
            <a:off x="5436096" y="4017147"/>
            <a:ext cx="2743200" cy="2057400"/>
          </a:xfrm>
          <a:prstGeom prst="rect">
            <a:avLst/>
          </a:prstGeom>
        </p:spPr>
      </p:pic>
    </p:spTree>
    <p:extLst>
      <p:ext uri="{BB962C8B-B14F-4D97-AF65-F5344CB8AC3E}">
        <p14:creationId xmlns:p14="http://schemas.microsoft.com/office/powerpoint/2010/main" val="3029213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1752" y="116632"/>
            <a:ext cx="8534400" cy="870920"/>
          </a:xfrm>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ormAutofit fontScale="90000"/>
          </a:bodyPr>
          <a:lstStyle/>
          <a:p>
            <a:pPr algn="just"/>
            <a:r>
              <a:rPr lang="es-ES" sz="2000" dirty="0">
                <a:solidFill>
                  <a:schemeClr val="tx1"/>
                </a:solidFill>
              </a:rPr>
              <a:t>La </a:t>
            </a:r>
            <a:r>
              <a:rPr lang="es-ES" sz="2000" b="1" dirty="0">
                <a:solidFill>
                  <a:schemeClr val="tx1"/>
                </a:solidFill>
              </a:rPr>
              <a:t>percepción</a:t>
            </a:r>
            <a:r>
              <a:rPr lang="es-ES" sz="2000" dirty="0">
                <a:solidFill>
                  <a:schemeClr val="tx1"/>
                </a:solidFill>
              </a:rPr>
              <a:t> es la manera en la que el cerebro de un organismo interpreta los estímulos sensoriales que recibe a través de los sentidos para formar una impresión consciente de la realidad física de su entorno.</a:t>
            </a:r>
            <a:r>
              <a:rPr lang="es-ES" sz="2000" baseline="30000" dirty="0">
                <a:solidFill>
                  <a:schemeClr val="tx1"/>
                </a:solidFill>
                <a:hlinkClick r:id="rId2"/>
              </a:rPr>
              <a:t>[1]</a:t>
            </a:r>
            <a:r>
              <a:rPr lang="es-ES" sz="2000" dirty="0">
                <a:solidFill>
                  <a:schemeClr val="tx1"/>
                </a:solidFill>
              </a:rPr>
              <a:t> </a:t>
            </a:r>
          </a:p>
        </p:txBody>
      </p:sp>
      <p:sp>
        <p:nvSpPr>
          <p:cNvPr id="3" name="Marcador de contenido 2"/>
          <p:cNvSpPr>
            <a:spLocks noGrp="1"/>
          </p:cNvSpPr>
          <p:nvPr>
            <p:ph sz="quarter" idx="1"/>
          </p:nvPr>
        </p:nvSpPr>
        <p:spPr>
          <a:xfrm>
            <a:off x="301752" y="1527048"/>
            <a:ext cx="8503920" cy="1973960"/>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s-ES" sz="2400" dirty="0" smtClean="0">
                <a:solidFill>
                  <a:schemeClr val="tx1"/>
                </a:solidFill>
              </a:rPr>
              <a:t>También </a:t>
            </a:r>
            <a:r>
              <a:rPr lang="es-ES" sz="2400" dirty="0">
                <a:solidFill>
                  <a:schemeClr val="tx1"/>
                </a:solidFill>
              </a:rPr>
              <a:t>describe el conjunto de procesos mentales mediante el cual una persona</a:t>
            </a:r>
            <a:r>
              <a:rPr lang="es-ES" sz="2400" b="1" dirty="0">
                <a:solidFill>
                  <a:schemeClr val="tx1"/>
                </a:solidFill>
              </a:rPr>
              <a:t> selecciona, organiza e interpreta la información </a:t>
            </a:r>
            <a:r>
              <a:rPr lang="es-ES" sz="2400" dirty="0">
                <a:solidFill>
                  <a:schemeClr val="tx1"/>
                </a:solidFill>
              </a:rPr>
              <a:t>proveniente de estímulos, pensamientos y sentimientos, a partir de su experiencia previa, de manera lógica o significativa.</a:t>
            </a:r>
            <a:r>
              <a:rPr lang="es-ES" sz="2400" baseline="30000" dirty="0">
                <a:solidFill>
                  <a:schemeClr val="tx1"/>
                </a:solidFill>
                <a:hlinkClick r:id="rId3"/>
              </a:rPr>
              <a:t>[2]</a:t>
            </a:r>
            <a:r>
              <a:rPr lang="es-ES" sz="2400" dirty="0">
                <a:solidFill>
                  <a:schemeClr val="tx1"/>
                </a:solidFill>
              </a:rPr>
              <a:t> </a:t>
            </a:r>
            <a:endParaRPr lang="es-ES" sz="2400" dirty="0" smtClean="0">
              <a:solidFill>
                <a:schemeClr val="tx1"/>
              </a:solidFill>
            </a:endParaRPr>
          </a:p>
          <a:p>
            <a:pPr marL="0" indent="0">
              <a:buNone/>
            </a:pPr>
            <a:endParaRPr lang="es-ES" sz="2400" dirty="0">
              <a:solidFill>
                <a:schemeClr val="tx1"/>
              </a:solidFill>
            </a:endParaRPr>
          </a:p>
        </p:txBody>
      </p:sp>
      <p:sp>
        <p:nvSpPr>
          <p:cNvPr id="4" name="Rectángulo 3"/>
          <p:cNvSpPr/>
          <p:nvPr/>
        </p:nvSpPr>
        <p:spPr>
          <a:xfrm>
            <a:off x="301752" y="5517232"/>
            <a:ext cx="8446712" cy="861774"/>
          </a:xfrm>
          <a:prstGeom prst="rect">
            <a:avLst/>
          </a:prstGeom>
        </p:spPr>
        <p:txBody>
          <a:bodyPr wrap="square">
            <a:spAutoFit/>
          </a:bodyPr>
          <a:lstStyle/>
          <a:p>
            <a:pPr>
              <a:buFont typeface="+mj-lt"/>
              <a:buAutoNum type="arabicPeriod"/>
            </a:pPr>
            <a:r>
              <a:rPr lang="es-ES" sz="1000" dirty="0" smtClean="0">
                <a:solidFill>
                  <a:schemeClr val="bg1"/>
                </a:solidFill>
              </a:rPr>
              <a:t>Collins </a:t>
            </a:r>
            <a:r>
              <a:rPr lang="es-ES" sz="1000" dirty="0">
                <a:solidFill>
                  <a:schemeClr val="bg1"/>
                </a:solidFill>
              </a:rPr>
              <a:t>Discovery </a:t>
            </a:r>
            <a:r>
              <a:rPr lang="es-ES" sz="1000" dirty="0" err="1">
                <a:solidFill>
                  <a:schemeClr val="bg1"/>
                </a:solidFill>
              </a:rPr>
              <a:t>Encyclopedia</a:t>
            </a:r>
            <a:r>
              <a:rPr lang="es-ES" sz="1000" dirty="0">
                <a:solidFill>
                  <a:schemeClr val="bg1"/>
                </a:solidFill>
              </a:rPr>
              <a:t>. </a:t>
            </a:r>
            <a:r>
              <a:rPr lang="es-ES" sz="1000" dirty="0" err="1">
                <a:solidFill>
                  <a:schemeClr val="bg1"/>
                </a:solidFill>
              </a:rPr>
              <a:t>HarperCollins</a:t>
            </a:r>
            <a:r>
              <a:rPr lang="es-ES" sz="1000" dirty="0">
                <a:solidFill>
                  <a:schemeClr val="bg1"/>
                </a:solidFill>
              </a:rPr>
              <a:t> </a:t>
            </a:r>
            <a:r>
              <a:rPr lang="es-ES" sz="1000" dirty="0" err="1">
                <a:solidFill>
                  <a:schemeClr val="bg1"/>
                </a:solidFill>
              </a:rPr>
              <a:t>Publishers</a:t>
            </a:r>
            <a:r>
              <a:rPr lang="es-ES" sz="1000" dirty="0">
                <a:solidFill>
                  <a:schemeClr val="bg1"/>
                </a:solidFill>
              </a:rPr>
              <a:t>. 2005. Consultado el 20 de septiembre de 2015. «</a:t>
            </a:r>
            <a:r>
              <a:rPr lang="es-ES" sz="1000" dirty="0" err="1">
                <a:solidFill>
                  <a:schemeClr val="bg1"/>
                </a:solidFill>
              </a:rPr>
              <a:t>The</a:t>
            </a:r>
            <a:r>
              <a:rPr lang="es-ES" sz="1000" dirty="0">
                <a:solidFill>
                  <a:schemeClr val="bg1"/>
                </a:solidFill>
              </a:rPr>
              <a:t> </a:t>
            </a:r>
            <a:r>
              <a:rPr lang="es-ES" sz="1000" dirty="0" err="1">
                <a:solidFill>
                  <a:schemeClr val="bg1"/>
                </a:solidFill>
              </a:rPr>
              <a:t>process</a:t>
            </a:r>
            <a:r>
              <a:rPr lang="es-ES" sz="1000" dirty="0">
                <a:solidFill>
                  <a:schemeClr val="bg1"/>
                </a:solidFill>
              </a:rPr>
              <a:t> </a:t>
            </a:r>
            <a:r>
              <a:rPr lang="es-ES" sz="1000" dirty="0" err="1">
                <a:solidFill>
                  <a:schemeClr val="bg1"/>
                </a:solidFill>
              </a:rPr>
              <a:t>by</a:t>
            </a:r>
            <a:r>
              <a:rPr lang="es-ES" sz="1000" dirty="0">
                <a:solidFill>
                  <a:schemeClr val="bg1"/>
                </a:solidFill>
              </a:rPr>
              <a:t> </a:t>
            </a:r>
            <a:r>
              <a:rPr lang="es-ES" sz="1000" dirty="0" err="1">
                <a:solidFill>
                  <a:schemeClr val="bg1"/>
                </a:solidFill>
              </a:rPr>
              <a:t>which</a:t>
            </a:r>
            <a:r>
              <a:rPr lang="es-ES" sz="1000" dirty="0">
                <a:solidFill>
                  <a:schemeClr val="bg1"/>
                </a:solidFill>
              </a:rPr>
              <a:t> </a:t>
            </a:r>
            <a:r>
              <a:rPr lang="es-ES" sz="1000" dirty="0" err="1">
                <a:solidFill>
                  <a:schemeClr val="bg1"/>
                </a:solidFill>
              </a:rPr>
              <a:t>an</a:t>
            </a:r>
            <a:r>
              <a:rPr lang="es-ES" sz="1000" dirty="0">
                <a:solidFill>
                  <a:schemeClr val="bg1"/>
                </a:solidFill>
              </a:rPr>
              <a:t> </a:t>
            </a:r>
            <a:r>
              <a:rPr lang="es-ES" sz="1000" dirty="0" err="1">
                <a:solidFill>
                  <a:schemeClr val="bg1"/>
                </a:solidFill>
              </a:rPr>
              <a:t>organism</a:t>
            </a:r>
            <a:r>
              <a:rPr lang="es-ES" sz="1000" dirty="0">
                <a:solidFill>
                  <a:schemeClr val="bg1"/>
                </a:solidFill>
              </a:rPr>
              <a:t> </a:t>
            </a:r>
            <a:r>
              <a:rPr lang="es-ES" sz="1000" dirty="0" err="1">
                <a:solidFill>
                  <a:schemeClr val="bg1"/>
                </a:solidFill>
              </a:rPr>
              <a:t>detects</a:t>
            </a:r>
            <a:r>
              <a:rPr lang="es-ES" sz="1000" dirty="0">
                <a:solidFill>
                  <a:schemeClr val="bg1"/>
                </a:solidFill>
              </a:rPr>
              <a:t> and </a:t>
            </a:r>
            <a:r>
              <a:rPr lang="es-ES" sz="1000" dirty="0" err="1">
                <a:solidFill>
                  <a:schemeClr val="bg1"/>
                </a:solidFill>
              </a:rPr>
              <a:t>interprets</a:t>
            </a:r>
            <a:r>
              <a:rPr lang="es-ES" sz="1000" dirty="0">
                <a:solidFill>
                  <a:schemeClr val="bg1"/>
                </a:solidFill>
              </a:rPr>
              <a:t> </a:t>
            </a:r>
            <a:r>
              <a:rPr lang="es-ES" sz="1000" dirty="0" err="1">
                <a:solidFill>
                  <a:schemeClr val="bg1"/>
                </a:solidFill>
              </a:rPr>
              <a:t>information</a:t>
            </a:r>
            <a:r>
              <a:rPr lang="es-ES" sz="1000" dirty="0">
                <a:solidFill>
                  <a:schemeClr val="bg1"/>
                </a:solidFill>
              </a:rPr>
              <a:t> </a:t>
            </a:r>
            <a:r>
              <a:rPr lang="es-ES" sz="1000" dirty="0" err="1">
                <a:solidFill>
                  <a:schemeClr val="bg1"/>
                </a:solidFill>
              </a:rPr>
              <a:t>from</a:t>
            </a:r>
            <a:r>
              <a:rPr lang="es-ES" sz="1000" dirty="0">
                <a:solidFill>
                  <a:schemeClr val="bg1"/>
                </a:solidFill>
              </a:rPr>
              <a:t> </a:t>
            </a:r>
            <a:r>
              <a:rPr lang="es-ES" sz="1000" dirty="0" err="1">
                <a:solidFill>
                  <a:schemeClr val="bg1"/>
                </a:solidFill>
              </a:rPr>
              <a:t>the</a:t>
            </a:r>
            <a:r>
              <a:rPr lang="es-ES" sz="1000" dirty="0">
                <a:solidFill>
                  <a:schemeClr val="bg1"/>
                </a:solidFill>
              </a:rPr>
              <a:t> </a:t>
            </a:r>
            <a:r>
              <a:rPr lang="es-ES" sz="1000" dirty="0" err="1">
                <a:solidFill>
                  <a:schemeClr val="bg1"/>
                </a:solidFill>
              </a:rPr>
              <a:t>external</a:t>
            </a:r>
            <a:r>
              <a:rPr lang="es-ES" sz="1000" dirty="0">
                <a:solidFill>
                  <a:schemeClr val="bg1"/>
                </a:solidFill>
              </a:rPr>
              <a:t> </a:t>
            </a:r>
            <a:r>
              <a:rPr lang="es-ES" sz="1000" dirty="0" err="1">
                <a:solidFill>
                  <a:schemeClr val="bg1"/>
                </a:solidFill>
              </a:rPr>
              <a:t>world</a:t>
            </a:r>
            <a:r>
              <a:rPr lang="es-ES" sz="1000" dirty="0">
                <a:solidFill>
                  <a:schemeClr val="bg1"/>
                </a:solidFill>
              </a:rPr>
              <a:t> </a:t>
            </a:r>
            <a:r>
              <a:rPr lang="es-ES" sz="1000" dirty="0" err="1">
                <a:solidFill>
                  <a:schemeClr val="bg1"/>
                </a:solidFill>
              </a:rPr>
              <a:t>by</a:t>
            </a:r>
            <a:r>
              <a:rPr lang="es-ES" sz="1000" dirty="0">
                <a:solidFill>
                  <a:schemeClr val="bg1"/>
                </a:solidFill>
              </a:rPr>
              <a:t> </a:t>
            </a:r>
            <a:r>
              <a:rPr lang="es-ES" sz="1000" dirty="0" err="1">
                <a:solidFill>
                  <a:schemeClr val="bg1"/>
                </a:solidFill>
              </a:rPr>
              <a:t>means</a:t>
            </a:r>
            <a:r>
              <a:rPr lang="es-ES" sz="1000" dirty="0">
                <a:solidFill>
                  <a:schemeClr val="bg1"/>
                </a:solidFill>
              </a:rPr>
              <a:t> of </a:t>
            </a:r>
            <a:r>
              <a:rPr lang="es-ES" sz="1000" dirty="0" err="1">
                <a:solidFill>
                  <a:schemeClr val="bg1"/>
                </a:solidFill>
              </a:rPr>
              <a:t>the</a:t>
            </a:r>
            <a:r>
              <a:rPr lang="es-ES" sz="1000" dirty="0">
                <a:solidFill>
                  <a:schemeClr val="bg1"/>
                </a:solidFill>
              </a:rPr>
              <a:t> </a:t>
            </a:r>
            <a:r>
              <a:rPr lang="es-ES" sz="1000" dirty="0" err="1">
                <a:solidFill>
                  <a:schemeClr val="bg1"/>
                </a:solidFill>
              </a:rPr>
              <a:t>sensory</a:t>
            </a:r>
            <a:r>
              <a:rPr lang="es-ES" sz="1000" dirty="0">
                <a:solidFill>
                  <a:schemeClr val="bg1"/>
                </a:solidFill>
              </a:rPr>
              <a:t> </a:t>
            </a:r>
            <a:r>
              <a:rPr lang="es-ES" sz="1000" dirty="0" err="1">
                <a:solidFill>
                  <a:schemeClr val="bg1"/>
                </a:solidFill>
              </a:rPr>
              <a:t>receptors</a:t>
            </a:r>
            <a:r>
              <a:rPr lang="es-ES" sz="1000" dirty="0">
                <a:solidFill>
                  <a:schemeClr val="bg1"/>
                </a:solidFill>
              </a:rPr>
              <a:t>.» </a:t>
            </a:r>
          </a:p>
          <a:p>
            <a:pPr>
              <a:buFont typeface="+mj-lt"/>
              <a:buAutoNum type="arabicPeriod"/>
            </a:pPr>
            <a:r>
              <a:rPr lang="es-ES" sz="1000" dirty="0" err="1">
                <a:solidFill>
                  <a:schemeClr val="bg1"/>
                </a:solidFill>
              </a:rPr>
              <a:t>Segen's</a:t>
            </a:r>
            <a:r>
              <a:rPr lang="es-ES" sz="1000" dirty="0">
                <a:solidFill>
                  <a:schemeClr val="bg1"/>
                </a:solidFill>
              </a:rPr>
              <a:t> Medical </a:t>
            </a:r>
            <a:r>
              <a:rPr lang="es-ES" sz="1000" dirty="0" err="1">
                <a:solidFill>
                  <a:schemeClr val="bg1"/>
                </a:solidFill>
              </a:rPr>
              <a:t>Dictionary</a:t>
            </a:r>
            <a:r>
              <a:rPr lang="es-ES" sz="1000" dirty="0">
                <a:solidFill>
                  <a:schemeClr val="bg1"/>
                </a:solidFill>
              </a:rPr>
              <a:t>. </a:t>
            </a:r>
            <a:r>
              <a:rPr lang="es-ES" sz="1000" dirty="0" err="1">
                <a:solidFill>
                  <a:schemeClr val="bg1"/>
                </a:solidFill>
              </a:rPr>
              <a:t>Farlex</a:t>
            </a:r>
            <a:r>
              <a:rPr lang="es-ES" sz="1000" dirty="0">
                <a:solidFill>
                  <a:schemeClr val="bg1"/>
                </a:solidFill>
              </a:rPr>
              <a:t>. 2012. Consultado el 20 de septiembre de 2015. «</a:t>
            </a:r>
            <a:r>
              <a:rPr lang="es-ES" sz="1000" dirty="0" err="1">
                <a:solidFill>
                  <a:schemeClr val="bg1"/>
                </a:solidFill>
              </a:rPr>
              <a:t>The</a:t>
            </a:r>
            <a:r>
              <a:rPr lang="es-ES" sz="1000" dirty="0">
                <a:solidFill>
                  <a:schemeClr val="bg1"/>
                </a:solidFill>
              </a:rPr>
              <a:t> </a:t>
            </a:r>
            <a:r>
              <a:rPr lang="es-ES" sz="1000" dirty="0" err="1">
                <a:solidFill>
                  <a:schemeClr val="bg1"/>
                </a:solidFill>
              </a:rPr>
              <a:t>constellation</a:t>
            </a:r>
            <a:r>
              <a:rPr lang="es-ES" sz="1000" dirty="0">
                <a:solidFill>
                  <a:schemeClr val="bg1"/>
                </a:solidFill>
              </a:rPr>
              <a:t> of mental </a:t>
            </a:r>
            <a:r>
              <a:rPr lang="es-ES" sz="1000" dirty="0" err="1">
                <a:solidFill>
                  <a:schemeClr val="bg1"/>
                </a:solidFill>
              </a:rPr>
              <a:t>processes</a:t>
            </a:r>
            <a:r>
              <a:rPr lang="es-ES" sz="1000" dirty="0">
                <a:solidFill>
                  <a:schemeClr val="bg1"/>
                </a:solidFill>
              </a:rPr>
              <a:t> </a:t>
            </a:r>
            <a:r>
              <a:rPr lang="es-ES" sz="1000" dirty="0" err="1">
                <a:solidFill>
                  <a:schemeClr val="bg1"/>
                </a:solidFill>
              </a:rPr>
              <a:t>by</a:t>
            </a:r>
            <a:r>
              <a:rPr lang="es-ES" sz="1000" dirty="0">
                <a:solidFill>
                  <a:schemeClr val="bg1"/>
                </a:solidFill>
              </a:rPr>
              <a:t> </a:t>
            </a:r>
            <a:r>
              <a:rPr lang="es-ES" sz="1000" dirty="0" err="1">
                <a:solidFill>
                  <a:schemeClr val="bg1"/>
                </a:solidFill>
              </a:rPr>
              <a:t>which</a:t>
            </a:r>
            <a:r>
              <a:rPr lang="es-ES" sz="1000" dirty="0">
                <a:solidFill>
                  <a:schemeClr val="bg1"/>
                </a:solidFill>
              </a:rPr>
              <a:t> a </a:t>
            </a:r>
            <a:r>
              <a:rPr lang="es-ES" sz="1000" dirty="0" err="1">
                <a:solidFill>
                  <a:schemeClr val="bg1"/>
                </a:solidFill>
              </a:rPr>
              <a:t>person</a:t>
            </a:r>
            <a:r>
              <a:rPr lang="es-ES" sz="1000" dirty="0">
                <a:solidFill>
                  <a:schemeClr val="bg1"/>
                </a:solidFill>
              </a:rPr>
              <a:t> </a:t>
            </a:r>
            <a:r>
              <a:rPr lang="es-ES" sz="1000" dirty="0" err="1">
                <a:solidFill>
                  <a:schemeClr val="bg1"/>
                </a:solidFill>
              </a:rPr>
              <a:t>recognises</a:t>
            </a:r>
            <a:r>
              <a:rPr lang="es-ES" sz="1000" dirty="0">
                <a:solidFill>
                  <a:schemeClr val="bg1"/>
                </a:solidFill>
              </a:rPr>
              <a:t>, </a:t>
            </a:r>
            <a:r>
              <a:rPr lang="es-ES" sz="1000" dirty="0" err="1">
                <a:solidFill>
                  <a:schemeClr val="bg1"/>
                </a:solidFill>
              </a:rPr>
              <a:t>organises</a:t>
            </a:r>
            <a:r>
              <a:rPr lang="es-ES" sz="1000" dirty="0">
                <a:solidFill>
                  <a:schemeClr val="bg1"/>
                </a:solidFill>
              </a:rPr>
              <a:t> and </a:t>
            </a:r>
            <a:r>
              <a:rPr lang="es-ES" sz="1000" dirty="0" err="1">
                <a:solidFill>
                  <a:schemeClr val="bg1"/>
                </a:solidFill>
              </a:rPr>
              <a:t>interprets</a:t>
            </a:r>
            <a:r>
              <a:rPr lang="es-ES" sz="1000" dirty="0">
                <a:solidFill>
                  <a:schemeClr val="bg1"/>
                </a:solidFill>
              </a:rPr>
              <a:t> </a:t>
            </a:r>
            <a:r>
              <a:rPr lang="es-ES" sz="1000" dirty="0" err="1">
                <a:solidFill>
                  <a:schemeClr val="bg1"/>
                </a:solidFill>
              </a:rPr>
              <a:t>intellectual</a:t>
            </a:r>
            <a:r>
              <a:rPr lang="es-ES" sz="1000" dirty="0">
                <a:solidFill>
                  <a:schemeClr val="bg1"/>
                </a:solidFill>
              </a:rPr>
              <a:t>, </a:t>
            </a:r>
            <a:r>
              <a:rPr lang="es-ES" sz="1000" dirty="0" err="1">
                <a:solidFill>
                  <a:schemeClr val="bg1"/>
                </a:solidFill>
              </a:rPr>
              <a:t>sensory</a:t>
            </a:r>
            <a:r>
              <a:rPr lang="es-ES" sz="1000" dirty="0">
                <a:solidFill>
                  <a:schemeClr val="bg1"/>
                </a:solidFill>
              </a:rPr>
              <a:t> and </a:t>
            </a:r>
            <a:r>
              <a:rPr lang="es-ES" sz="1000" dirty="0" err="1">
                <a:solidFill>
                  <a:schemeClr val="bg1"/>
                </a:solidFill>
              </a:rPr>
              <a:t>emotional</a:t>
            </a:r>
            <a:r>
              <a:rPr lang="es-ES" sz="1000" dirty="0">
                <a:solidFill>
                  <a:schemeClr val="bg1"/>
                </a:solidFill>
              </a:rPr>
              <a:t> data in a </a:t>
            </a:r>
            <a:r>
              <a:rPr lang="es-ES" sz="1000" dirty="0" err="1">
                <a:solidFill>
                  <a:schemeClr val="bg1"/>
                </a:solidFill>
              </a:rPr>
              <a:t>logical</a:t>
            </a:r>
            <a:r>
              <a:rPr lang="es-ES" sz="1000" dirty="0">
                <a:solidFill>
                  <a:schemeClr val="bg1"/>
                </a:solidFill>
              </a:rPr>
              <a:t> </a:t>
            </a:r>
            <a:r>
              <a:rPr lang="es-ES" sz="1000" dirty="0" err="1">
                <a:solidFill>
                  <a:schemeClr val="bg1"/>
                </a:solidFill>
              </a:rPr>
              <a:t>or</a:t>
            </a:r>
            <a:r>
              <a:rPr lang="es-ES" sz="1000" dirty="0">
                <a:solidFill>
                  <a:schemeClr val="bg1"/>
                </a:solidFill>
              </a:rPr>
              <a:t> </a:t>
            </a:r>
            <a:r>
              <a:rPr lang="es-ES" sz="1000" dirty="0" err="1">
                <a:solidFill>
                  <a:schemeClr val="bg1"/>
                </a:solidFill>
              </a:rPr>
              <a:t>meaningful</a:t>
            </a:r>
            <a:r>
              <a:rPr lang="es-ES" sz="1000" dirty="0">
                <a:solidFill>
                  <a:schemeClr val="bg1"/>
                </a:solidFill>
              </a:rPr>
              <a:t> </a:t>
            </a:r>
            <a:r>
              <a:rPr lang="es-ES" sz="1000" dirty="0" err="1">
                <a:solidFill>
                  <a:schemeClr val="bg1"/>
                </a:solidFill>
              </a:rPr>
              <a:t>fashion</a:t>
            </a:r>
            <a:r>
              <a:rPr lang="es-ES" sz="1000" dirty="0">
                <a:solidFill>
                  <a:schemeClr val="bg1"/>
                </a:solidFill>
              </a:rPr>
              <a:t>.» </a:t>
            </a:r>
          </a:p>
          <a:p>
            <a:pPr>
              <a:buFont typeface="+mj-lt"/>
              <a:buAutoNum type="arabicPeriod"/>
            </a:pPr>
            <a:r>
              <a:rPr lang="es-ES" sz="1000" dirty="0">
                <a:solidFill>
                  <a:schemeClr val="bg1"/>
                </a:solidFill>
              </a:rPr>
              <a:t>Larousse. </a:t>
            </a:r>
            <a:r>
              <a:rPr lang="es-ES" sz="1000">
                <a:solidFill>
                  <a:schemeClr val="bg1"/>
                </a:solidFill>
              </a:rPr>
              <a:t>«Percepción». </a:t>
            </a:r>
            <a:r>
              <a:rPr lang="es-ES" sz="1000" i="1" dirty="0">
                <a:solidFill>
                  <a:schemeClr val="bg1"/>
                </a:solidFill>
              </a:rPr>
              <a:t>Diccionarios.com</a:t>
            </a:r>
            <a:r>
              <a:rPr lang="es-ES" sz="1000" dirty="0">
                <a:solidFill>
                  <a:schemeClr val="bg1"/>
                </a:solidFill>
              </a:rPr>
              <a:t>. Consultado el 20 de septiembre de 2015.</a:t>
            </a:r>
            <a:endParaRPr lang="es-ES" sz="1000" dirty="0">
              <a:solidFill>
                <a:schemeClr val="bg1"/>
              </a:solidFill>
              <a:effectLst/>
            </a:endParaRPr>
          </a:p>
        </p:txBody>
      </p:sp>
      <p:sp>
        <p:nvSpPr>
          <p:cNvPr id="5" name="Rectángulo 4"/>
          <p:cNvSpPr/>
          <p:nvPr/>
        </p:nvSpPr>
        <p:spPr>
          <a:xfrm>
            <a:off x="2282952" y="3631957"/>
            <a:ext cx="4572000" cy="1754326"/>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r>
              <a:rPr lang="es-ES" dirty="0">
                <a:solidFill>
                  <a:schemeClr val="bg1"/>
                </a:solidFill>
              </a:rPr>
              <a:t>En la filosofía, la percepción es la aprehensión psíquica de una realidad objetiva, distinta de la sensación y de la idea, y de carácter mediato o inmediato según la corriente filosófica (idealista o realista).</a:t>
            </a:r>
            <a:r>
              <a:rPr lang="es-ES" baseline="30000" dirty="0">
                <a:solidFill>
                  <a:schemeClr val="bg1"/>
                </a:solidFill>
                <a:hlinkClick r:id="rId4"/>
              </a:rPr>
              <a:t>[3]</a:t>
            </a:r>
            <a:endParaRPr lang="es-ES" dirty="0">
              <a:solidFill>
                <a:schemeClr val="bg1"/>
              </a:solidFill>
            </a:endParaRPr>
          </a:p>
        </p:txBody>
      </p:sp>
    </p:spTree>
    <p:extLst>
      <p:ext uri="{BB962C8B-B14F-4D97-AF65-F5344CB8AC3E}">
        <p14:creationId xmlns:p14="http://schemas.microsoft.com/office/powerpoint/2010/main" val="3400523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50" y="343772"/>
            <a:ext cx="3910208" cy="758952"/>
          </a:xfrm>
        </p:spPr>
        <p:txBody>
          <a:bodyPr>
            <a:normAutofit fontScale="90000"/>
          </a:bodyPr>
          <a:lstStyle/>
          <a:p>
            <a:r>
              <a:rPr lang="es-ES" dirty="0" smtClean="0"/>
              <a:t>Narices electrónicas argentinas</a:t>
            </a:r>
            <a:endParaRPr lang="es-ES" dirty="0"/>
          </a:p>
        </p:txBody>
      </p:sp>
      <p:pic>
        <p:nvPicPr>
          <p:cNvPr id="4" name="Imagen 3"/>
          <p:cNvPicPr>
            <a:picLocks noChangeAspect="1"/>
          </p:cNvPicPr>
          <p:nvPr/>
        </p:nvPicPr>
        <p:blipFill rotWithShape="1">
          <a:blip r:embed="rId2"/>
          <a:srcRect l="28965" t="19760" r="33462" b="15980"/>
          <a:stretch/>
        </p:blipFill>
        <p:spPr>
          <a:xfrm>
            <a:off x="-108520" y="1121047"/>
            <a:ext cx="4732531" cy="5328592"/>
          </a:xfrm>
          <a:prstGeom prst="rect">
            <a:avLst/>
          </a:prstGeom>
        </p:spPr>
      </p:pic>
      <p:pic>
        <p:nvPicPr>
          <p:cNvPr id="5" name="Imagen 4"/>
          <p:cNvPicPr>
            <a:picLocks noChangeAspect="1"/>
          </p:cNvPicPr>
          <p:nvPr/>
        </p:nvPicPr>
        <p:blipFill rotWithShape="1">
          <a:blip r:embed="rId3"/>
          <a:srcRect l="35825" t="24801" r="32675" b="29840"/>
          <a:stretch/>
        </p:blipFill>
        <p:spPr>
          <a:xfrm>
            <a:off x="4211960" y="260648"/>
            <a:ext cx="5807613" cy="6156684"/>
          </a:xfrm>
          <a:prstGeom prst="rect">
            <a:avLst/>
          </a:prstGeom>
        </p:spPr>
      </p:pic>
      <p:sp>
        <p:nvSpPr>
          <p:cNvPr id="7" name="CuadroTexto 6"/>
          <p:cNvSpPr txBox="1"/>
          <p:nvPr/>
        </p:nvSpPr>
        <p:spPr>
          <a:xfrm>
            <a:off x="395536" y="5157192"/>
            <a:ext cx="1431802" cy="369332"/>
          </a:xfrm>
          <a:prstGeom prst="rect">
            <a:avLst/>
          </a:prstGeom>
          <a:noFill/>
        </p:spPr>
        <p:txBody>
          <a:bodyPr wrap="none" rtlCol="0">
            <a:spAutoFit/>
          </a:bodyPr>
          <a:lstStyle/>
          <a:p>
            <a:r>
              <a:rPr lang="es-ES" dirty="0" smtClean="0">
                <a:solidFill>
                  <a:schemeClr val="bg1"/>
                </a:solidFill>
              </a:rPr>
              <a:t>1998 - 2000</a:t>
            </a:r>
            <a:endParaRPr lang="es-ES" dirty="0">
              <a:solidFill>
                <a:schemeClr val="bg1"/>
              </a:solidFill>
            </a:endParaRPr>
          </a:p>
        </p:txBody>
      </p:sp>
    </p:spTree>
    <p:extLst>
      <p:ext uri="{BB962C8B-B14F-4D97-AF65-F5344CB8AC3E}">
        <p14:creationId xmlns:p14="http://schemas.microsoft.com/office/powerpoint/2010/main" val="1720037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755576" y="692696"/>
            <a:ext cx="4248472" cy="5278726"/>
          </a:xfrm>
          <a:prstGeom prst="rect">
            <a:avLst/>
          </a:prstGeom>
        </p:spPr>
      </p:pic>
      <p:pic>
        <p:nvPicPr>
          <p:cNvPr id="4" name="Imagen 3"/>
          <p:cNvPicPr>
            <a:picLocks noChangeAspect="1"/>
          </p:cNvPicPr>
          <p:nvPr/>
        </p:nvPicPr>
        <p:blipFill rotWithShape="1">
          <a:blip r:embed="rId3"/>
          <a:srcRect l="45275" t="38800" r="31100" b="40200"/>
          <a:stretch/>
        </p:blipFill>
        <p:spPr>
          <a:xfrm>
            <a:off x="4572000" y="2852936"/>
            <a:ext cx="4176464" cy="2088232"/>
          </a:xfrm>
          <a:prstGeom prst="rect">
            <a:avLst/>
          </a:prstGeom>
        </p:spPr>
      </p:pic>
    </p:spTree>
    <p:extLst>
      <p:ext uri="{BB962C8B-B14F-4D97-AF65-F5344CB8AC3E}">
        <p14:creationId xmlns:p14="http://schemas.microsoft.com/office/powerpoint/2010/main" val="2098765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Aplicaciones</a:t>
            </a:r>
            <a:endParaRPr lang="es-ES" dirty="0"/>
          </a:p>
        </p:txBody>
      </p:sp>
      <p:pic>
        <p:nvPicPr>
          <p:cNvPr id="9218" name="Picture 2" descr="http://arrobamedica.files.wordpress.com/2011/03/efe_20101229_124036_pa2200_1.jpg?w=6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07" y="1521965"/>
            <a:ext cx="4568208" cy="2551947"/>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924915" y="1673255"/>
            <a:ext cx="4248327" cy="4801314"/>
          </a:xfrm>
          <a:prstGeom prst="rect">
            <a:avLst/>
          </a:prstGeom>
        </p:spPr>
        <p:txBody>
          <a:bodyPr wrap="square">
            <a:spAutoFit/>
          </a:bodyPr>
          <a:lstStyle/>
          <a:p>
            <a:pPr marL="285750" indent="-285750">
              <a:buFontTx/>
              <a:buChar char="-"/>
            </a:pPr>
            <a:r>
              <a:rPr lang="es-ES" dirty="0" smtClean="0">
                <a:solidFill>
                  <a:schemeClr val="bg1"/>
                </a:solidFill>
              </a:rPr>
              <a:t>Evaluación </a:t>
            </a:r>
            <a:r>
              <a:rPr lang="es-ES" dirty="0">
                <a:solidFill>
                  <a:schemeClr val="bg1"/>
                </a:solidFill>
              </a:rPr>
              <a:t>de los niveles de olor percibidos por los enfermos de </a:t>
            </a:r>
            <a:r>
              <a:rPr lang="es-ES" dirty="0" smtClean="0">
                <a:solidFill>
                  <a:schemeClr val="bg1"/>
                </a:solidFill>
              </a:rPr>
              <a:t>Alzheimer</a:t>
            </a:r>
          </a:p>
          <a:p>
            <a:pPr marL="285750" indent="-285750">
              <a:buFontTx/>
              <a:buChar char="-"/>
            </a:pPr>
            <a:r>
              <a:rPr lang="es-ES" dirty="0">
                <a:solidFill>
                  <a:schemeClr val="bg1"/>
                </a:solidFill>
              </a:rPr>
              <a:t>La prevención de incendios en los bosques </a:t>
            </a:r>
            <a:r>
              <a:rPr lang="es-ES" dirty="0" smtClean="0">
                <a:solidFill>
                  <a:schemeClr val="bg1"/>
                </a:solidFill>
              </a:rPr>
              <a:t>de </a:t>
            </a:r>
            <a:r>
              <a:rPr lang="es-ES" dirty="0">
                <a:solidFill>
                  <a:schemeClr val="bg1"/>
                </a:solidFill>
              </a:rPr>
              <a:t>modo que se pueda detectar el fuego en sus primeros estadios de propagación</a:t>
            </a:r>
            <a:r>
              <a:rPr lang="es-ES" dirty="0" smtClean="0">
                <a:solidFill>
                  <a:schemeClr val="bg1"/>
                </a:solidFill>
              </a:rPr>
              <a:t>.</a:t>
            </a:r>
            <a:endParaRPr lang="es-ES" dirty="0">
              <a:solidFill>
                <a:schemeClr val="bg1"/>
              </a:solidFill>
            </a:endParaRPr>
          </a:p>
          <a:p>
            <a:pPr marL="285750" indent="-285750">
              <a:buFontTx/>
              <a:buChar char="-"/>
            </a:pPr>
            <a:r>
              <a:rPr lang="es-ES" dirty="0">
                <a:solidFill>
                  <a:schemeClr val="bg1"/>
                </a:solidFill>
              </a:rPr>
              <a:t>I</a:t>
            </a:r>
            <a:r>
              <a:rPr lang="es-ES" dirty="0" smtClean="0">
                <a:solidFill>
                  <a:schemeClr val="bg1"/>
                </a:solidFill>
              </a:rPr>
              <a:t>ncorporación </a:t>
            </a:r>
            <a:r>
              <a:rPr lang="es-ES" dirty="0">
                <a:solidFill>
                  <a:schemeClr val="bg1"/>
                </a:solidFill>
              </a:rPr>
              <a:t>del dispositivo en los uniformes de los militares en zonas de conflicto, de modo que al detectarse algún gas tóxico, las señales transmitidas por el artefacto perceptor de olores pasarían de una nariz artificial a otra, y asimismo, a un ordenador central a donde llegarían los datos avisando de las áreas en peligro.</a:t>
            </a:r>
          </a:p>
        </p:txBody>
      </p:sp>
      <p:sp>
        <p:nvSpPr>
          <p:cNvPr id="5" name="4 CuadroTexto"/>
          <p:cNvSpPr txBox="1"/>
          <p:nvPr/>
        </p:nvSpPr>
        <p:spPr>
          <a:xfrm>
            <a:off x="611561" y="4437112"/>
            <a:ext cx="4464496" cy="2308324"/>
          </a:xfrm>
          <a:prstGeom prst="rect">
            <a:avLst/>
          </a:prstGeom>
          <a:noFill/>
        </p:spPr>
        <p:txBody>
          <a:bodyPr wrap="square" rtlCol="0">
            <a:spAutoFit/>
          </a:bodyPr>
          <a:lstStyle/>
          <a:p>
            <a:pPr marL="285750" indent="-285750">
              <a:buFontTx/>
              <a:buChar char="-"/>
            </a:pPr>
            <a:r>
              <a:rPr lang="es-ES" dirty="0" smtClean="0">
                <a:solidFill>
                  <a:schemeClr val="bg1"/>
                </a:solidFill>
              </a:rPr>
              <a:t>Detectar alimentos en mal estado</a:t>
            </a:r>
          </a:p>
          <a:p>
            <a:pPr marL="285750" indent="-285750">
              <a:buFontTx/>
              <a:buChar char="-"/>
            </a:pPr>
            <a:r>
              <a:rPr lang="es-ES" dirty="0" smtClean="0">
                <a:solidFill>
                  <a:schemeClr val="bg1"/>
                </a:solidFill>
              </a:rPr>
              <a:t>Detección del nivel de gases emanados por fábricas</a:t>
            </a:r>
          </a:p>
          <a:p>
            <a:pPr marL="285750" indent="-285750">
              <a:buFontTx/>
              <a:buChar char="-"/>
            </a:pPr>
            <a:r>
              <a:rPr lang="es-ES" dirty="0" smtClean="0">
                <a:solidFill>
                  <a:schemeClr val="bg1"/>
                </a:solidFill>
              </a:rPr>
              <a:t>Detección de drogas, explosivos</a:t>
            </a:r>
          </a:p>
          <a:p>
            <a:pPr marL="285750" indent="-285750">
              <a:buFontTx/>
              <a:buChar char="-"/>
            </a:pPr>
            <a:r>
              <a:rPr lang="es-ES" dirty="0">
                <a:solidFill>
                  <a:schemeClr val="bg1"/>
                </a:solidFill>
              </a:rPr>
              <a:t>B</a:t>
            </a:r>
            <a:r>
              <a:rPr lang="es-ES" dirty="0" smtClean="0">
                <a:solidFill>
                  <a:schemeClr val="bg1"/>
                </a:solidFill>
              </a:rPr>
              <a:t>úsqueda de supervivientes en catástrofes</a:t>
            </a:r>
          </a:p>
          <a:p>
            <a:pPr marL="285750" indent="-285750">
              <a:buFontTx/>
              <a:buChar char="-"/>
            </a:pPr>
            <a:r>
              <a:rPr lang="es-ES" dirty="0" smtClean="0">
                <a:solidFill>
                  <a:schemeClr val="bg1"/>
                </a:solidFill>
              </a:rPr>
              <a:t>Control de aguas residuales</a:t>
            </a:r>
          </a:p>
          <a:p>
            <a:pPr marL="285750" indent="-285750">
              <a:buFontTx/>
              <a:buChar char="-"/>
            </a:pPr>
            <a:endParaRPr lang="es-ES" dirty="0">
              <a:solidFill>
                <a:schemeClr val="bg1"/>
              </a:solidFill>
            </a:endParaRPr>
          </a:p>
        </p:txBody>
      </p:sp>
    </p:spTree>
    <p:extLst>
      <p:ext uri="{BB962C8B-B14F-4D97-AF65-F5344CB8AC3E}">
        <p14:creationId xmlns:p14="http://schemas.microsoft.com/office/powerpoint/2010/main" val="4109658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SENTIDO DEL GUSTO</a:t>
            </a:r>
            <a:endParaRPr lang="es-ES" dirty="0">
              <a:solidFill>
                <a:schemeClr val="tx1"/>
              </a:solidFill>
            </a:endParaRPr>
          </a:p>
        </p:txBody>
      </p:sp>
      <p:sp>
        <p:nvSpPr>
          <p:cNvPr id="3" name="2 Marcador de contenido"/>
          <p:cNvSpPr>
            <a:spLocks noGrp="1"/>
          </p:cNvSpPr>
          <p:nvPr>
            <p:ph sz="quarter" idx="1"/>
          </p:nvPr>
        </p:nvSpPr>
        <p:spPr>
          <a:xfrm>
            <a:off x="4211960" y="1527048"/>
            <a:ext cx="4593712" cy="4572000"/>
          </a:xfrm>
        </p:spPr>
        <p:txBody>
          <a:bodyPr/>
          <a:lstStyle/>
          <a:p>
            <a:r>
              <a:rPr lang="es-ES" dirty="0" smtClean="0">
                <a:solidFill>
                  <a:schemeClr val="bg1"/>
                </a:solidFill>
              </a:rPr>
              <a:t>Las moléculas “sabrosas” no tienen que tener características estructurales especiales.</a:t>
            </a:r>
          </a:p>
          <a:p>
            <a:endParaRPr lang="es-ES" dirty="0" smtClean="0">
              <a:solidFill>
                <a:schemeClr val="bg1"/>
              </a:solidFill>
            </a:endParaRPr>
          </a:p>
          <a:p>
            <a:r>
              <a:rPr lang="es-ES" dirty="0" smtClean="0">
                <a:solidFill>
                  <a:schemeClr val="bg1"/>
                </a:solidFill>
              </a:rPr>
              <a:t>La detección se basa tanto en la presencia de iones como en la de sustancias químicas específicas.</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09737"/>
            <a:ext cx="392621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7830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292080" y="404664"/>
            <a:ext cx="3688088" cy="758952"/>
          </a:xfrm>
        </p:spPr>
        <p:txBody>
          <a:bodyPr>
            <a:normAutofit fontScale="90000"/>
          </a:bodyPr>
          <a:lstStyle/>
          <a:p>
            <a:r>
              <a:rPr lang="es-ES" b="1" dirty="0" smtClean="0">
                <a:solidFill>
                  <a:schemeClr val="tx1"/>
                </a:solidFill>
              </a:rPr>
              <a:t>Lengua electrónica</a:t>
            </a:r>
            <a:endParaRPr lang="es-ES" b="1" dirty="0">
              <a:solidFill>
                <a:schemeClr val="tx1"/>
              </a:solidFill>
            </a:endParaRPr>
          </a:p>
        </p:txBody>
      </p:sp>
      <p:sp>
        <p:nvSpPr>
          <p:cNvPr id="3" name="2 Marcador de contenido"/>
          <p:cNvSpPr>
            <a:spLocks noGrp="1"/>
          </p:cNvSpPr>
          <p:nvPr>
            <p:ph sz="quarter" idx="1"/>
          </p:nvPr>
        </p:nvSpPr>
        <p:spPr>
          <a:xfrm>
            <a:off x="332232" y="5373216"/>
            <a:ext cx="8503920" cy="1152128"/>
          </a:xfrm>
        </p:spPr>
        <p:txBody>
          <a:bodyPr>
            <a:normAutofit/>
          </a:bodyPr>
          <a:lstStyle/>
          <a:p>
            <a:pPr marL="0" indent="0">
              <a:buNone/>
            </a:pPr>
            <a:r>
              <a:rPr lang="es-ES" sz="1800" dirty="0">
                <a:solidFill>
                  <a:schemeClr val="bg1"/>
                </a:solidFill>
              </a:rPr>
              <a:t>La </a:t>
            </a:r>
            <a:r>
              <a:rPr lang="es-ES" sz="1800" b="1" dirty="0" err="1">
                <a:solidFill>
                  <a:schemeClr val="bg1"/>
                </a:solidFill>
              </a:rPr>
              <a:t>voltamperometría</a:t>
            </a:r>
            <a:r>
              <a:rPr lang="es-ES" sz="1800" dirty="0">
                <a:solidFill>
                  <a:schemeClr val="bg1"/>
                </a:solidFill>
              </a:rPr>
              <a:t> es una categoría de los Métodos </a:t>
            </a:r>
            <a:r>
              <a:rPr lang="es-ES" sz="1800" dirty="0" err="1">
                <a:solidFill>
                  <a:schemeClr val="bg1"/>
                </a:solidFill>
              </a:rPr>
              <a:t>electroanalíticos</a:t>
            </a:r>
            <a:r>
              <a:rPr lang="es-ES" sz="1800" dirty="0">
                <a:solidFill>
                  <a:schemeClr val="bg1"/>
                </a:solidFill>
              </a:rPr>
              <a:t> usados en Química Analítica y varios procesos industriales. En </a:t>
            </a:r>
            <a:r>
              <a:rPr lang="es-ES" sz="1800" dirty="0" err="1">
                <a:solidFill>
                  <a:schemeClr val="bg1"/>
                </a:solidFill>
              </a:rPr>
              <a:t>voltamperometría</a:t>
            </a:r>
            <a:r>
              <a:rPr lang="es-ES" sz="1800" dirty="0">
                <a:solidFill>
                  <a:schemeClr val="bg1"/>
                </a:solidFill>
              </a:rPr>
              <a:t>, la </a:t>
            </a:r>
            <a:r>
              <a:rPr lang="es-ES" sz="1800" dirty="0" smtClean="0">
                <a:solidFill>
                  <a:schemeClr val="bg1"/>
                </a:solidFill>
              </a:rPr>
              <a:t>información </a:t>
            </a:r>
            <a:r>
              <a:rPr lang="es-ES" sz="1800" dirty="0">
                <a:solidFill>
                  <a:schemeClr val="bg1"/>
                </a:solidFill>
              </a:rPr>
              <a:t>se obtiene midiendo la corriente cuando se modifica el </a:t>
            </a:r>
            <a:r>
              <a:rPr lang="es-ES" sz="1800" dirty="0" smtClean="0">
                <a:solidFill>
                  <a:schemeClr val="bg1"/>
                </a:solidFill>
              </a:rPr>
              <a:t>potencial.</a:t>
            </a:r>
          </a:p>
          <a:p>
            <a:pPr marL="0" indent="0">
              <a:buNone/>
            </a:pPr>
            <a:endParaRPr lang="es-ES" sz="1800" dirty="0">
              <a:solidFill>
                <a:schemeClr val="bg1"/>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7721"/>
            <a:ext cx="5706271" cy="3581900"/>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3609621"/>
            <a:ext cx="5864125" cy="1800200"/>
          </a:xfrm>
          <a:prstGeom prst="rect">
            <a:avLst/>
          </a:prstGeom>
        </p:spPr>
      </p:pic>
    </p:spTree>
    <p:extLst>
      <p:ext uri="{BB962C8B-B14F-4D97-AF65-F5344CB8AC3E}">
        <p14:creationId xmlns:p14="http://schemas.microsoft.com/office/powerpoint/2010/main" val="1926852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32040" y="404664"/>
            <a:ext cx="4048128" cy="758952"/>
          </a:xfrm>
        </p:spPr>
        <p:txBody>
          <a:bodyPr>
            <a:normAutofit fontScale="90000"/>
          </a:bodyPr>
          <a:lstStyle/>
          <a:p>
            <a:r>
              <a:rPr lang="es-ES" dirty="0" smtClean="0">
                <a:solidFill>
                  <a:schemeClr val="tx1"/>
                </a:solidFill>
              </a:rPr>
              <a:t>Lengua electrónica</a:t>
            </a:r>
            <a:br>
              <a:rPr lang="es-ES" dirty="0" smtClean="0">
                <a:solidFill>
                  <a:schemeClr val="tx1"/>
                </a:solidFill>
              </a:rPr>
            </a:br>
            <a:r>
              <a:rPr lang="es-ES" dirty="0" smtClean="0">
                <a:solidFill>
                  <a:schemeClr val="tx1"/>
                </a:solidFill>
              </a:rPr>
              <a:t>aplicaciones</a:t>
            </a:r>
            <a:endParaRPr lang="es-ES" dirty="0">
              <a:solidFill>
                <a:schemeClr val="tx1"/>
              </a:solidFill>
            </a:endParaRPr>
          </a:p>
        </p:txBody>
      </p:sp>
      <p:pic>
        <p:nvPicPr>
          <p:cNvPr id="4" name="Marcador de contenido 3"/>
          <p:cNvPicPr>
            <a:picLocks noGrp="1" noChangeAspect="1"/>
          </p:cNvPicPr>
          <p:nvPr>
            <p:ph sz="quarter" idx="1"/>
          </p:nvPr>
        </p:nvPicPr>
        <p:blipFill>
          <a:blip r:embed="rId2"/>
          <a:stretch>
            <a:fillRect/>
          </a:stretch>
        </p:blipFill>
        <p:spPr>
          <a:xfrm>
            <a:off x="251520" y="44624"/>
            <a:ext cx="2914650" cy="1943100"/>
          </a:xfrm>
          <a:prstGeom prst="rect">
            <a:avLst/>
          </a:prstGeom>
        </p:spPr>
      </p:pic>
      <p:sp>
        <p:nvSpPr>
          <p:cNvPr id="5" name="Rectángulo 4"/>
          <p:cNvSpPr/>
          <p:nvPr/>
        </p:nvSpPr>
        <p:spPr>
          <a:xfrm>
            <a:off x="755576" y="2348880"/>
            <a:ext cx="7504512" cy="3693319"/>
          </a:xfrm>
          <a:prstGeom prst="rect">
            <a:avLst/>
          </a:prstGeom>
        </p:spPr>
        <p:txBody>
          <a:bodyPr wrap="square">
            <a:spAutoFit/>
          </a:bodyPr>
          <a:lstStyle/>
          <a:p>
            <a:pPr marL="285750" indent="-285750">
              <a:buFont typeface="Arial" panose="020B0604020202020204" pitchFamily="34" charset="0"/>
              <a:buChar char="•"/>
            </a:pPr>
            <a:r>
              <a:rPr lang="es-AR" dirty="0" smtClean="0">
                <a:solidFill>
                  <a:schemeClr val="bg1"/>
                </a:solidFill>
                <a:latin typeface="Trebuchet MS" panose="020B0603020202020204" pitchFamily="34" charset="0"/>
              </a:rPr>
              <a:t>Medición </a:t>
            </a:r>
            <a:r>
              <a:rPr lang="es-AR" dirty="0">
                <a:solidFill>
                  <a:schemeClr val="bg1"/>
                </a:solidFill>
                <a:latin typeface="Trebuchet MS" panose="020B0603020202020204" pitchFamily="34" charset="0"/>
              </a:rPr>
              <a:t>de la maduración de la uva, lo cual puede conllevar una notable mejora de la competitividad del </a:t>
            </a:r>
            <a:r>
              <a:rPr lang="es-AR" dirty="0" smtClean="0">
                <a:solidFill>
                  <a:schemeClr val="bg1"/>
                </a:solidFill>
                <a:latin typeface="Trebuchet MS" panose="020B0603020202020204" pitchFamily="34" charset="0"/>
              </a:rPr>
              <a:t>sector.</a:t>
            </a:r>
          </a:p>
          <a:p>
            <a:pPr marL="285750" indent="-285750">
              <a:buFont typeface="Arial" panose="020B0604020202020204" pitchFamily="34" charset="0"/>
              <a:buChar char="•"/>
            </a:pPr>
            <a:endParaRPr lang="es-AR" dirty="0" smtClean="0">
              <a:solidFill>
                <a:schemeClr val="bg1"/>
              </a:solidFill>
              <a:latin typeface="Trebuchet MS" panose="020B0603020202020204" pitchFamily="34" charset="0"/>
            </a:endParaRPr>
          </a:p>
          <a:p>
            <a:pPr marL="285750" indent="-285750">
              <a:buFont typeface="Arial" panose="020B0604020202020204" pitchFamily="34" charset="0"/>
              <a:buChar char="•"/>
            </a:pPr>
            <a:r>
              <a:rPr lang="es-AR" dirty="0">
                <a:solidFill>
                  <a:schemeClr val="bg1"/>
                </a:solidFill>
              </a:rPr>
              <a:t>P</a:t>
            </a:r>
            <a:r>
              <a:rPr lang="es-AR" dirty="0" smtClean="0">
                <a:solidFill>
                  <a:schemeClr val="bg1"/>
                </a:solidFill>
              </a:rPr>
              <a:t>ara </a:t>
            </a:r>
            <a:r>
              <a:rPr lang="es-AR" dirty="0">
                <a:solidFill>
                  <a:schemeClr val="bg1"/>
                </a:solidFill>
              </a:rPr>
              <a:t>controlar la fermentación de la uva en </a:t>
            </a:r>
            <a:r>
              <a:rPr lang="es-AR" dirty="0" smtClean="0">
                <a:solidFill>
                  <a:schemeClr val="bg1"/>
                </a:solidFill>
              </a:rPr>
              <a:t>cubas.</a:t>
            </a:r>
          </a:p>
          <a:p>
            <a:pPr marL="285750" indent="-285750">
              <a:buFont typeface="Arial" panose="020B0604020202020204" pitchFamily="34" charset="0"/>
              <a:buChar char="•"/>
            </a:pPr>
            <a:endParaRPr lang="es-AR" dirty="0">
              <a:solidFill>
                <a:schemeClr val="bg1"/>
              </a:solidFill>
            </a:endParaRPr>
          </a:p>
          <a:p>
            <a:pPr marL="285750" indent="-285750">
              <a:buFont typeface="Arial" panose="020B0604020202020204" pitchFamily="34" charset="0"/>
              <a:buChar char="•"/>
            </a:pPr>
            <a:r>
              <a:rPr lang="es-AR" b="1" dirty="0" smtClean="0">
                <a:solidFill>
                  <a:schemeClr val="bg1"/>
                </a:solidFill>
              </a:rPr>
              <a:t>Determinación </a:t>
            </a:r>
            <a:r>
              <a:rPr lang="es-AR" b="1" dirty="0">
                <a:solidFill>
                  <a:schemeClr val="bg1"/>
                </a:solidFill>
              </a:rPr>
              <a:t>simultánea de metales pesados en muestras ambientales </a:t>
            </a:r>
            <a:endParaRPr lang="es-AR" b="1" dirty="0" smtClean="0">
              <a:solidFill>
                <a:schemeClr val="bg1"/>
              </a:solidFill>
            </a:endParaRPr>
          </a:p>
          <a:p>
            <a:pPr marL="285750" indent="-285750">
              <a:buFont typeface="Arial" panose="020B0604020202020204" pitchFamily="34" charset="0"/>
              <a:buChar char="•"/>
            </a:pPr>
            <a:endParaRPr lang="es-AR" b="1" dirty="0">
              <a:solidFill>
                <a:schemeClr val="bg1"/>
              </a:solidFill>
            </a:endParaRPr>
          </a:p>
          <a:p>
            <a:pPr marL="285750" indent="-285750">
              <a:buFont typeface="Arial" panose="020B0604020202020204" pitchFamily="34" charset="0"/>
              <a:buChar char="•"/>
            </a:pPr>
            <a:r>
              <a:rPr lang="es-AR" b="1" dirty="0">
                <a:solidFill>
                  <a:schemeClr val="bg1"/>
                </a:solidFill>
              </a:rPr>
              <a:t>C</a:t>
            </a:r>
            <a:r>
              <a:rPr lang="es-AR" b="1" dirty="0" smtClean="0">
                <a:solidFill>
                  <a:schemeClr val="bg1"/>
                </a:solidFill>
              </a:rPr>
              <a:t>omo </a:t>
            </a:r>
            <a:r>
              <a:rPr lang="es-AR" b="1" dirty="0">
                <a:solidFill>
                  <a:schemeClr val="bg1"/>
                </a:solidFill>
              </a:rPr>
              <a:t>herramienta de monitorización en los procesos de eliminación biológica de fósforo y nitrificación parcial en el tratamiento de aguas </a:t>
            </a:r>
            <a:r>
              <a:rPr lang="es-AR" b="1" dirty="0" smtClean="0">
                <a:solidFill>
                  <a:schemeClr val="bg1"/>
                </a:solidFill>
              </a:rPr>
              <a:t>residuales.</a:t>
            </a:r>
          </a:p>
          <a:p>
            <a:pPr marL="285750" indent="-285750">
              <a:buFont typeface="Arial" panose="020B0604020202020204" pitchFamily="34" charset="0"/>
              <a:buChar char="•"/>
            </a:pPr>
            <a:endParaRPr lang="es-AR" b="1" dirty="0">
              <a:solidFill>
                <a:schemeClr val="bg1"/>
              </a:solidFill>
            </a:endParaRPr>
          </a:p>
          <a:p>
            <a:pPr marL="285750" indent="-285750">
              <a:buFont typeface="Arial" panose="020B0604020202020204" pitchFamily="34" charset="0"/>
              <a:buChar char="•"/>
            </a:pPr>
            <a:r>
              <a:rPr lang="es-ES" b="1" dirty="0" smtClean="0">
                <a:solidFill>
                  <a:schemeClr val="bg1"/>
                </a:solidFill>
              </a:rPr>
              <a:t>Clasificación de refrescos y cervezas</a:t>
            </a:r>
            <a:endParaRPr lang="es-ES" dirty="0">
              <a:solidFill>
                <a:schemeClr val="bg1"/>
              </a:solidFill>
            </a:endParaRPr>
          </a:p>
        </p:txBody>
      </p:sp>
    </p:spTree>
    <p:extLst>
      <p:ext uri="{BB962C8B-B14F-4D97-AF65-F5344CB8AC3E}">
        <p14:creationId xmlns:p14="http://schemas.microsoft.com/office/powerpoint/2010/main" val="3451714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1"/>
                </a:solidFill>
              </a:rPr>
              <a:t>Lengua electrónica comercial</a:t>
            </a:r>
            <a:endParaRPr lang="es-ES" dirty="0">
              <a:solidFill>
                <a:schemeClr val="tx1"/>
              </a:solidFill>
            </a:endParaRPr>
          </a:p>
        </p:txBody>
      </p:sp>
      <p:pic>
        <p:nvPicPr>
          <p:cNvPr id="4" name="Marcador de contenido 3"/>
          <p:cNvPicPr>
            <a:picLocks noGrp="1" noChangeAspect="1"/>
          </p:cNvPicPr>
          <p:nvPr>
            <p:ph sz="quarter" idx="1"/>
          </p:nvPr>
        </p:nvPicPr>
        <p:blipFill>
          <a:blip r:embed="rId2"/>
          <a:stretch>
            <a:fillRect/>
          </a:stretch>
        </p:blipFill>
        <p:spPr>
          <a:xfrm>
            <a:off x="179512" y="1195912"/>
            <a:ext cx="9059341" cy="5662088"/>
          </a:xfrm>
          <a:prstGeom prst="rect">
            <a:avLst/>
          </a:prstGeom>
        </p:spPr>
      </p:pic>
    </p:spTree>
    <p:extLst>
      <p:ext uri="{BB962C8B-B14F-4D97-AF65-F5344CB8AC3E}">
        <p14:creationId xmlns:p14="http://schemas.microsoft.com/office/powerpoint/2010/main" val="117396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PIEL ARTIFICIAL</a:t>
            </a:r>
            <a:endParaRPr lang="es-ES" dirty="0">
              <a:solidFill>
                <a:schemeClr val="tx1"/>
              </a:solidFill>
            </a:endParaRPr>
          </a:p>
        </p:txBody>
      </p:sp>
      <p:sp>
        <p:nvSpPr>
          <p:cNvPr id="5" name="4 Rectángulo"/>
          <p:cNvSpPr/>
          <p:nvPr/>
        </p:nvSpPr>
        <p:spPr>
          <a:xfrm>
            <a:off x="172426" y="6204189"/>
            <a:ext cx="7407463" cy="64633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s-ES" dirty="0"/>
              <a:t>"La idea es contar con un material que funciona como la piel humana, lo que significa incorporar la capacidad de sentir y tocar objetos"</a:t>
            </a:r>
          </a:p>
        </p:txBody>
      </p:sp>
      <p:pic>
        <p:nvPicPr>
          <p:cNvPr id="7" name="Imagen 6"/>
          <p:cNvPicPr>
            <a:picLocks noChangeAspect="1"/>
          </p:cNvPicPr>
          <p:nvPr/>
        </p:nvPicPr>
        <p:blipFill rotWithShape="1">
          <a:blip r:embed="rId2"/>
          <a:srcRect l="11413" t="19760" r="16138" b="18500"/>
          <a:stretch/>
        </p:blipFill>
        <p:spPr>
          <a:xfrm>
            <a:off x="19202" y="1556792"/>
            <a:ext cx="8676456" cy="4621156"/>
          </a:xfrm>
          <a:prstGeom prst="rect">
            <a:avLst/>
          </a:prstGeom>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2943" y="2505598"/>
            <a:ext cx="2513892" cy="368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11560" y="2996952"/>
            <a:ext cx="2223120" cy="1477328"/>
          </a:xfrm>
          <a:prstGeom prst="rect">
            <a:avLst/>
          </a:prstGeom>
        </p:spPr>
        <p:txBody>
          <a:bodyPr wrap="square">
            <a:spAutoFit/>
          </a:bodyPr>
          <a:lstStyle/>
          <a:p>
            <a:r>
              <a:rPr lang="es-ES" dirty="0"/>
              <a:t>La piel artificial está hecha de una matriz de semiconductores </a:t>
            </a:r>
            <a:r>
              <a:rPr lang="es-ES" dirty="0" err="1"/>
              <a:t>nanométricos</a:t>
            </a:r>
            <a:r>
              <a:rPr lang="es-ES" dirty="0"/>
              <a:t>.</a:t>
            </a:r>
          </a:p>
        </p:txBody>
      </p:sp>
    </p:spTree>
    <p:extLst>
      <p:ext uri="{BB962C8B-B14F-4D97-AF65-F5344CB8AC3E}">
        <p14:creationId xmlns:p14="http://schemas.microsoft.com/office/powerpoint/2010/main" val="3478400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340296" y="228600"/>
            <a:ext cx="4552184" cy="758952"/>
          </a:xfrm>
        </p:spPr>
        <p:txBody>
          <a:bodyPr/>
          <a:lstStyle/>
          <a:p>
            <a:r>
              <a:rPr lang="es-AR" dirty="0" smtClean="0">
                <a:solidFill>
                  <a:schemeClr val="tx1"/>
                </a:solidFill>
              </a:rPr>
              <a:t>Tacto artificial</a:t>
            </a:r>
            <a:endParaRPr lang="es-ES" dirty="0">
              <a:solidFill>
                <a:schemeClr val="tx1"/>
              </a:solidFill>
            </a:endParaRPr>
          </a:p>
        </p:txBody>
      </p:sp>
      <p:pic>
        <p:nvPicPr>
          <p:cNvPr id="6" name="Imagen 5"/>
          <p:cNvPicPr>
            <a:picLocks noChangeAspect="1"/>
          </p:cNvPicPr>
          <p:nvPr/>
        </p:nvPicPr>
        <p:blipFill>
          <a:blip r:embed="rId2"/>
          <a:stretch>
            <a:fillRect/>
          </a:stretch>
        </p:blipFill>
        <p:spPr>
          <a:xfrm>
            <a:off x="2051720" y="1412776"/>
            <a:ext cx="5113871" cy="4968552"/>
          </a:xfrm>
          <a:prstGeom prst="rect">
            <a:avLst/>
          </a:prstGeom>
        </p:spPr>
      </p:pic>
    </p:spTree>
    <p:extLst>
      <p:ext uri="{BB962C8B-B14F-4D97-AF65-F5344CB8AC3E}">
        <p14:creationId xmlns:p14="http://schemas.microsoft.com/office/powerpoint/2010/main" val="166135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4" name="7846959">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489744" y="1527175"/>
            <a:ext cx="8128000" cy="4572000"/>
          </a:xfrm>
          <a:prstGeom prst="rect">
            <a:avLst/>
          </a:prstGeom>
        </p:spPr>
      </p:pic>
    </p:spTree>
    <p:extLst>
      <p:ext uri="{BB962C8B-B14F-4D97-AF65-F5344CB8AC3E}">
        <p14:creationId xmlns:p14="http://schemas.microsoft.com/office/powerpoint/2010/main" val="240424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5557" y="9398"/>
            <a:ext cx="6520218" cy="758952"/>
          </a:xfrm>
        </p:spPr>
        <p:txBody>
          <a:bodyPr>
            <a:normAutofit/>
          </a:bodyPr>
          <a:lstStyle/>
          <a:p>
            <a:r>
              <a:rPr lang="es-ES" b="1" dirty="0" smtClean="0">
                <a:solidFill>
                  <a:schemeClr val="tx1"/>
                </a:solidFill>
              </a:rPr>
              <a:t>¿Qué es la percepción?</a:t>
            </a:r>
            <a:endParaRPr lang="es-ES" b="1" dirty="0">
              <a:solidFill>
                <a:schemeClr val="tx1"/>
              </a:solidFill>
            </a:endParaRPr>
          </a:p>
        </p:txBody>
      </p:sp>
      <p:sp>
        <p:nvSpPr>
          <p:cNvPr id="3" name="2 Marcador de contenido"/>
          <p:cNvSpPr>
            <a:spLocks noGrp="1"/>
          </p:cNvSpPr>
          <p:nvPr>
            <p:ph sz="quarter" idx="1"/>
          </p:nvPr>
        </p:nvSpPr>
        <p:spPr>
          <a:xfrm rot="21090829">
            <a:off x="425557" y="2191595"/>
            <a:ext cx="2865520" cy="2478016"/>
          </a:xfrm>
        </p:spPr>
        <p:style>
          <a:lnRef idx="2">
            <a:schemeClr val="dk1"/>
          </a:lnRef>
          <a:fillRef idx="1">
            <a:schemeClr val="lt1"/>
          </a:fillRef>
          <a:effectRef idx="0">
            <a:schemeClr val="dk1"/>
          </a:effectRef>
          <a:fontRef idx="minor">
            <a:schemeClr val="dk1"/>
          </a:fontRef>
        </p:style>
        <p:txBody>
          <a:bodyPr>
            <a:normAutofit fontScale="85000" lnSpcReduction="10000"/>
          </a:bodyPr>
          <a:lstStyle/>
          <a:p>
            <a:pPr marL="0" indent="0">
              <a:buNone/>
            </a:pPr>
            <a:r>
              <a:rPr lang="es-ES" dirty="0" smtClean="0">
                <a:solidFill>
                  <a:schemeClr val="tx1"/>
                </a:solidFill>
              </a:rPr>
              <a:t>El sistema nervioso es capaz de interpretar información “bruta” y transformarla en conceptos abstractos.</a:t>
            </a:r>
          </a:p>
          <a:p>
            <a:pPr marL="0" indent="0">
              <a:buNone/>
            </a:pPr>
            <a:endParaRPr lang="es-ES" dirty="0">
              <a:solidFill>
                <a:schemeClr val="tx1"/>
              </a:solidFill>
            </a:endParaRPr>
          </a:p>
        </p:txBody>
      </p:sp>
      <p:sp>
        <p:nvSpPr>
          <p:cNvPr id="4" name="Rectángulo 3"/>
          <p:cNvSpPr/>
          <p:nvPr/>
        </p:nvSpPr>
        <p:spPr>
          <a:xfrm>
            <a:off x="4499992" y="5718522"/>
            <a:ext cx="6624736" cy="646331"/>
          </a:xfrm>
          <a:prstGeom prst="rect">
            <a:avLst/>
          </a:prstGeom>
        </p:spPr>
        <p:txBody>
          <a:bodyPr wrap="square">
            <a:spAutoFit/>
          </a:bodyPr>
          <a:lstStyle/>
          <a:p>
            <a:r>
              <a:rPr lang="en-US" sz="1200" dirty="0" smtClean="0"/>
              <a:t>Jan </a:t>
            </a:r>
            <a:r>
              <a:rPr lang="en-US" sz="1200" dirty="0" err="1"/>
              <a:t>Havicksz</a:t>
            </a:r>
            <a:r>
              <a:rPr lang="en-US" sz="1200" dirty="0"/>
              <a:t> Steen (1625/1626–1679) </a:t>
            </a:r>
            <a:endParaRPr lang="en-US" sz="1200" dirty="0" smtClean="0"/>
          </a:p>
          <a:p>
            <a:r>
              <a:rPr lang="en-US" sz="1200" dirty="0" smtClean="0"/>
              <a:t>www.mauritshuis.nl </a:t>
            </a:r>
            <a:r>
              <a:rPr lang="en-US" sz="1200" dirty="0"/>
              <a:t>: Home : Info : Pic, </a:t>
            </a:r>
            <a:r>
              <a:rPr lang="en-US" sz="1200" dirty="0" err="1"/>
              <a:t>Dominio</a:t>
            </a:r>
            <a:r>
              <a:rPr lang="en-US" sz="1200" dirty="0"/>
              <a:t> </a:t>
            </a:r>
            <a:r>
              <a:rPr lang="en-US" sz="1200" dirty="0" err="1"/>
              <a:t>público</a:t>
            </a:r>
            <a:r>
              <a:rPr lang="en-US" sz="1200" dirty="0"/>
              <a:t>, https://commons.wikimedia.org/w/index.php?curid=2120848</a:t>
            </a:r>
            <a:endParaRPr lang="es-ES" sz="1200" dirty="0"/>
          </a:p>
        </p:txBody>
      </p:sp>
      <p:pic>
        <p:nvPicPr>
          <p:cNvPr id="5" name="Imagen 4"/>
          <p:cNvPicPr>
            <a:picLocks noChangeAspect="1"/>
          </p:cNvPicPr>
          <p:nvPr/>
        </p:nvPicPr>
        <p:blipFill rotWithShape="1">
          <a:blip r:embed="rId2"/>
          <a:srcRect l="21685" t="14280" r="22666" b="12544"/>
          <a:stretch/>
        </p:blipFill>
        <p:spPr>
          <a:xfrm>
            <a:off x="4067944" y="1615971"/>
            <a:ext cx="4746956" cy="3901261"/>
          </a:xfrm>
          <a:prstGeom prst="rect">
            <a:avLst/>
          </a:prstGeom>
        </p:spPr>
      </p:pic>
    </p:spTree>
    <p:extLst>
      <p:ext uri="{BB962C8B-B14F-4D97-AF65-F5344CB8AC3E}">
        <p14:creationId xmlns:p14="http://schemas.microsoft.com/office/powerpoint/2010/main" val="4157765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1752" y="228600"/>
            <a:ext cx="6646512" cy="968152"/>
          </a:xfrm>
        </p:spPr>
        <p:txBody>
          <a:bodyPr>
            <a:normAutofit fontScale="90000"/>
          </a:bodyPr>
          <a:lstStyle/>
          <a:p>
            <a:r>
              <a:rPr lang="es-ES" dirty="0" smtClean="0"/>
              <a:t>Piel artificial electrónica </a:t>
            </a:r>
            <a:br>
              <a:rPr lang="es-ES" dirty="0" smtClean="0"/>
            </a:br>
            <a:r>
              <a:rPr lang="es-ES" dirty="0" smtClean="0"/>
              <a:t>con sentido del tacto</a:t>
            </a:r>
            <a:endParaRPr lang="es-ES" dirty="0"/>
          </a:p>
        </p:txBody>
      </p:sp>
      <p:sp>
        <p:nvSpPr>
          <p:cNvPr id="3" name="Marcador de contenido 2"/>
          <p:cNvSpPr>
            <a:spLocks noGrp="1"/>
          </p:cNvSpPr>
          <p:nvPr>
            <p:ph sz="quarter" idx="1"/>
          </p:nvPr>
        </p:nvSpPr>
        <p:spPr/>
        <p:txBody>
          <a:bodyPr>
            <a:normAutofit fontScale="77500" lnSpcReduction="20000"/>
          </a:bodyPr>
          <a:lstStyle/>
          <a:p>
            <a:r>
              <a:rPr lang="es-AR" dirty="0">
                <a:solidFill>
                  <a:schemeClr val="bg1"/>
                </a:solidFill>
              </a:rPr>
              <a:t>Un equipo de investigadores del Colegio de Ingeniería de la Universidad de Houston (EE. UU.) ha revelado un avance en la electrónica extensible gracias a </a:t>
            </a:r>
            <a:r>
              <a:rPr lang="es-AR" b="1" dirty="0">
                <a:solidFill>
                  <a:schemeClr val="bg1"/>
                </a:solidFill>
              </a:rPr>
              <a:t>una nueva piel artificial que permite que una mano robótica perciba la diferencia entre el frío y el calor,</a:t>
            </a:r>
            <a:r>
              <a:rPr lang="es-AR" dirty="0">
                <a:solidFill>
                  <a:schemeClr val="bg1"/>
                </a:solidFill>
              </a:rPr>
              <a:t> lo que, a su vez, podría servir para una amplia gama de dispositivos biomédicos para los seres humanos</a:t>
            </a:r>
            <a:r>
              <a:rPr lang="es-AR" dirty="0" smtClean="0">
                <a:solidFill>
                  <a:schemeClr val="bg1"/>
                </a:solidFill>
              </a:rPr>
              <a:t>.</a:t>
            </a:r>
          </a:p>
          <a:p>
            <a:endParaRPr lang="es-AR" dirty="0">
              <a:solidFill>
                <a:schemeClr val="bg1"/>
              </a:solidFill>
            </a:endParaRPr>
          </a:p>
          <a:p>
            <a:r>
              <a:rPr lang="es-AR" dirty="0">
                <a:solidFill>
                  <a:schemeClr val="bg1"/>
                </a:solidFill>
              </a:rPr>
              <a:t>El trabajo, publicado en la revista </a:t>
            </a:r>
            <a:r>
              <a:rPr lang="es-AR" i="1" dirty="0" err="1">
                <a:solidFill>
                  <a:schemeClr val="bg1"/>
                </a:solidFill>
              </a:rPr>
              <a:t>Science</a:t>
            </a:r>
            <a:r>
              <a:rPr lang="es-AR" i="1" dirty="0">
                <a:solidFill>
                  <a:schemeClr val="bg1"/>
                </a:solidFill>
              </a:rPr>
              <a:t> </a:t>
            </a:r>
            <a:r>
              <a:rPr lang="es-AR" i="1" dirty="0" err="1">
                <a:solidFill>
                  <a:schemeClr val="bg1"/>
                </a:solidFill>
              </a:rPr>
              <a:t>Advances</a:t>
            </a:r>
            <a:r>
              <a:rPr lang="es-AR" dirty="0">
                <a:solidFill>
                  <a:schemeClr val="bg1"/>
                </a:solidFill>
              </a:rPr>
              <a:t>, describe un nuevo mecanismo para generar  electrónica elástica, </a:t>
            </a:r>
            <a:r>
              <a:rPr lang="es-AR" b="1" dirty="0">
                <a:solidFill>
                  <a:schemeClr val="bg1"/>
                </a:solidFill>
              </a:rPr>
              <a:t>un proceso que depende de materiales sencillos</a:t>
            </a:r>
            <a:r>
              <a:rPr lang="es-AR" dirty="0">
                <a:solidFill>
                  <a:schemeClr val="bg1"/>
                </a:solidFill>
              </a:rPr>
              <a:t> -fáciles de conseguir- y que podría ampliarse para la producción comercial.</a:t>
            </a:r>
            <a:br>
              <a:rPr lang="es-AR" dirty="0">
                <a:solidFill>
                  <a:schemeClr val="bg1"/>
                </a:solidFill>
              </a:rPr>
            </a:br>
            <a:r>
              <a:rPr lang="es-AR" dirty="0">
                <a:solidFill>
                  <a:schemeClr val="bg1"/>
                </a:solidFill>
              </a:rPr>
              <a:t/>
            </a:r>
            <a:br>
              <a:rPr lang="es-AR" dirty="0">
                <a:solidFill>
                  <a:schemeClr val="bg1"/>
                </a:solidFill>
              </a:rPr>
            </a:br>
            <a:r>
              <a:rPr lang="es-AR" dirty="0">
                <a:solidFill>
                  <a:schemeClr val="bg1"/>
                </a:solidFill>
              </a:rPr>
              <a:t>Este trabajo es el primero en crear un semiconductor en un formato de caucho compuesto, diseñado para </a:t>
            </a:r>
            <a:r>
              <a:rPr lang="es-AR" b="1" dirty="0">
                <a:solidFill>
                  <a:schemeClr val="bg1"/>
                </a:solidFill>
              </a:rPr>
              <a:t>permitir que los componentes electrónicos puedan conservar la funcionalidad, incluso después de que el material se estire hasta en un 50%</a:t>
            </a:r>
            <a:r>
              <a:rPr lang="es-AR" dirty="0">
                <a:solidFill>
                  <a:schemeClr val="bg1"/>
                </a:solidFill>
              </a:rPr>
              <a:t>, explicaron los autores.</a:t>
            </a:r>
          </a:p>
          <a:p>
            <a:endParaRPr lang="es-ES" dirty="0"/>
          </a:p>
        </p:txBody>
      </p:sp>
      <p:pic>
        <p:nvPicPr>
          <p:cNvPr id="4" name="Imagen 3"/>
          <p:cNvPicPr>
            <a:picLocks noChangeAspect="1"/>
          </p:cNvPicPr>
          <p:nvPr/>
        </p:nvPicPr>
        <p:blipFill rotWithShape="1">
          <a:blip r:embed="rId2"/>
          <a:srcRect l="21650" t="31100" r="24801" b="27320"/>
          <a:stretch/>
        </p:blipFill>
        <p:spPr>
          <a:xfrm>
            <a:off x="7236296" y="-4846"/>
            <a:ext cx="1728192" cy="838681"/>
          </a:xfrm>
          <a:prstGeom prst="rect">
            <a:avLst/>
          </a:prstGeom>
        </p:spPr>
      </p:pic>
    </p:spTree>
    <p:extLst>
      <p:ext uri="{BB962C8B-B14F-4D97-AF65-F5344CB8AC3E}">
        <p14:creationId xmlns:p14="http://schemas.microsoft.com/office/powerpoint/2010/main" val="103617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VISIÓN ARTIFICIAL</a:t>
            </a:r>
            <a:endParaRPr lang="es-ES" dirty="0">
              <a:solidFill>
                <a:schemeClr val="tx1"/>
              </a:solidFill>
            </a:endParaRPr>
          </a:p>
        </p:txBody>
      </p:sp>
      <p:pic>
        <p:nvPicPr>
          <p:cNvPr id="3" name="Imagen 2"/>
          <p:cNvPicPr>
            <a:picLocks noChangeAspect="1"/>
          </p:cNvPicPr>
          <p:nvPr/>
        </p:nvPicPr>
        <p:blipFill>
          <a:blip r:embed="rId2"/>
          <a:stretch>
            <a:fillRect/>
          </a:stretch>
        </p:blipFill>
        <p:spPr>
          <a:xfrm>
            <a:off x="657100" y="1700808"/>
            <a:ext cx="7823704" cy="4464496"/>
          </a:xfrm>
          <a:prstGeom prst="rect">
            <a:avLst/>
          </a:prstGeom>
        </p:spPr>
      </p:pic>
    </p:spTree>
    <p:extLst>
      <p:ext uri="{BB962C8B-B14F-4D97-AF65-F5344CB8AC3E}">
        <p14:creationId xmlns:p14="http://schemas.microsoft.com/office/powerpoint/2010/main" val="30375937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1"/>
                </a:solidFill>
              </a:rPr>
              <a:t>Imagen digital</a:t>
            </a:r>
            <a:endParaRPr lang="es-ES" dirty="0">
              <a:solidFill>
                <a:schemeClr val="tx1"/>
              </a:solidFill>
            </a:endParaRPr>
          </a:p>
        </p:txBody>
      </p:sp>
      <p:sp>
        <p:nvSpPr>
          <p:cNvPr id="5" name="CuadroTexto 4"/>
          <p:cNvSpPr txBox="1"/>
          <p:nvPr/>
        </p:nvSpPr>
        <p:spPr>
          <a:xfrm>
            <a:off x="271534" y="6381328"/>
            <a:ext cx="4897495" cy="369332"/>
          </a:xfrm>
          <a:prstGeom prst="rect">
            <a:avLst/>
          </a:prstGeom>
          <a:noFill/>
        </p:spPr>
        <p:txBody>
          <a:bodyPr wrap="none" rtlCol="0">
            <a:spAutoFit/>
          </a:bodyPr>
          <a:lstStyle/>
          <a:p>
            <a:r>
              <a:rPr lang="es-ES" dirty="0" smtClean="0"/>
              <a:t>Inteligencia Artificial – Un enfoque moderno. </a:t>
            </a:r>
            <a:endParaRPr lang="es-ES" dirty="0"/>
          </a:p>
        </p:txBody>
      </p:sp>
      <p:sp>
        <p:nvSpPr>
          <p:cNvPr id="6" name="Marcador de contenido 5"/>
          <p:cNvSpPr>
            <a:spLocks noGrp="1"/>
          </p:cNvSpPr>
          <p:nvPr>
            <p:ph sz="quarter" idx="1"/>
          </p:nvPr>
        </p:nvSpPr>
        <p:spPr/>
        <p:txBody>
          <a:bodyPr/>
          <a:lstStyle/>
          <a:p>
            <a:endParaRPr lang="es-ES"/>
          </a:p>
        </p:txBody>
      </p:sp>
      <p:pic>
        <p:nvPicPr>
          <p:cNvPr id="7" name="Imagen 6"/>
          <p:cNvPicPr>
            <a:picLocks noChangeAspect="1"/>
          </p:cNvPicPr>
          <p:nvPr/>
        </p:nvPicPr>
        <p:blipFill rotWithShape="1">
          <a:blip r:embed="rId2"/>
          <a:srcRect l="14700" t="26879" r="14951" b="16206"/>
          <a:stretch/>
        </p:blipFill>
        <p:spPr>
          <a:xfrm>
            <a:off x="271534" y="1548819"/>
            <a:ext cx="8652216" cy="4374954"/>
          </a:xfrm>
          <a:prstGeom prst="rect">
            <a:avLst/>
          </a:prstGeom>
        </p:spPr>
      </p:pic>
    </p:spTree>
    <p:extLst>
      <p:ext uri="{BB962C8B-B14F-4D97-AF65-F5344CB8AC3E}">
        <p14:creationId xmlns:p14="http://schemas.microsoft.com/office/powerpoint/2010/main" val="2199553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solidFill>
                  <a:schemeClr val="tx1"/>
                </a:solidFill>
              </a:rPr>
              <a:t>Imagen digital</a:t>
            </a:r>
            <a:endParaRPr lang="es-ES" dirty="0">
              <a:solidFill>
                <a:schemeClr val="tx1"/>
              </a:solidFill>
            </a:endParaRPr>
          </a:p>
        </p:txBody>
      </p:sp>
      <p:pic>
        <p:nvPicPr>
          <p:cNvPr id="4" name="Marcador de contenido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68452" y="1844824"/>
            <a:ext cx="4000500" cy="3810000"/>
          </a:xfrm>
        </p:spPr>
      </p:pic>
      <p:pic>
        <p:nvPicPr>
          <p:cNvPr id="5" name="Imagen 4"/>
          <p:cNvPicPr>
            <a:picLocks noChangeAspect="1"/>
          </p:cNvPicPr>
          <p:nvPr/>
        </p:nvPicPr>
        <p:blipFill>
          <a:blip r:embed="rId3"/>
          <a:stretch>
            <a:fillRect/>
          </a:stretch>
        </p:blipFill>
        <p:spPr>
          <a:xfrm>
            <a:off x="6533643" y="228600"/>
            <a:ext cx="914400" cy="990600"/>
          </a:xfrm>
          <a:prstGeom prst="rect">
            <a:avLst/>
          </a:prstGeom>
        </p:spPr>
      </p:pic>
      <p:sp>
        <p:nvSpPr>
          <p:cNvPr id="6" name="Rectángulo 5"/>
          <p:cNvSpPr/>
          <p:nvPr/>
        </p:nvSpPr>
        <p:spPr>
          <a:xfrm>
            <a:off x="5004048" y="2924944"/>
            <a:ext cx="3683581" cy="1754326"/>
          </a:xfrm>
          <a:prstGeom prst="rect">
            <a:avLst/>
          </a:prstGeom>
        </p:spPr>
        <p:txBody>
          <a:bodyPr wrap="square">
            <a:spAutoFit/>
          </a:bodyPr>
          <a:lstStyle/>
          <a:p>
            <a:r>
              <a:rPr lang="es-ES" b="1" dirty="0">
                <a:solidFill>
                  <a:schemeClr val="bg1"/>
                </a:solidFill>
              </a:rPr>
              <a:t>RGB</a:t>
            </a:r>
            <a:r>
              <a:rPr lang="es-ES" dirty="0">
                <a:solidFill>
                  <a:schemeClr val="bg1"/>
                </a:solidFill>
              </a:rPr>
              <a:t> (sigla en inglés de </a:t>
            </a:r>
            <a:r>
              <a:rPr lang="es-ES" b="1" i="1" dirty="0">
                <a:solidFill>
                  <a:schemeClr val="bg1"/>
                </a:solidFill>
              </a:rPr>
              <a:t>r</a:t>
            </a:r>
            <a:r>
              <a:rPr lang="es-ES" i="1" dirty="0">
                <a:solidFill>
                  <a:schemeClr val="bg1"/>
                </a:solidFill>
              </a:rPr>
              <a:t>ed, </a:t>
            </a:r>
            <a:r>
              <a:rPr lang="es-ES" b="1" i="1" dirty="0" err="1">
                <a:solidFill>
                  <a:schemeClr val="bg1"/>
                </a:solidFill>
              </a:rPr>
              <a:t>g</a:t>
            </a:r>
            <a:r>
              <a:rPr lang="es-ES" i="1" dirty="0" err="1">
                <a:solidFill>
                  <a:schemeClr val="bg1"/>
                </a:solidFill>
              </a:rPr>
              <a:t>reen</a:t>
            </a:r>
            <a:r>
              <a:rPr lang="es-ES" i="1" dirty="0">
                <a:solidFill>
                  <a:schemeClr val="bg1"/>
                </a:solidFill>
              </a:rPr>
              <a:t>, </a:t>
            </a:r>
            <a:r>
              <a:rPr lang="es-ES" b="1" i="1" dirty="0">
                <a:solidFill>
                  <a:schemeClr val="bg1"/>
                </a:solidFill>
              </a:rPr>
              <a:t>b</a:t>
            </a:r>
            <a:r>
              <a:rPr lang="es-ES" i="1" dirty="0">
                <a:solidFill>
                  <a:schemeClr val="bg1"/>
                </a:solidFill>
              </a:rPr>
              <a:t>lue</a:t>
            </a:r>
            <a:r>
              <a:rPr lang="es-ES" dirty="0">
                <a:solidFill>
                  <a:schemeClr val="bg1"/>
                </a:solidFill>
              </a:rPr>
              <a:t>, en español «rojo, verde y azul») </a:t>
            </a:r>
            <a:r>
              <a:rPr lang="es-ES" dirty="0" smtClean="0">
                <a:solidFill>
                  <a:schemeClr val="bg1"/>
                </a:solidFill>
              </a:rPr>
              <a:t>es </a:t>
            </a:r>
            <a:r>
              <a:rPr lang="es-ES" dirty="0">
                <a:solidFill>
                  <a:schemeClr val="bg1"/>
                </a:solidFill>
              </a:rPr>
              <a:t>la composición del color en términos de la intensidad de los colores primarios de la </a:t>
            </a:r>
            <a:r>
              <a:rPr lang="es-ES" dirty="0" smtClean="0">
                <a:solidFill>
                  <a:schemeClr val="bg1"/>
                </a:solidFill>
              </a:rPr>
              <a:t>luz.</a:t>
            </a:r>
            <a:endParaRPr lang="es-ES" dirty="0">
              <a:solidFill>
                <a:schemeClr val="bg1"/>
              </a:solidFill>
            </a:endParaRPr>
          </a:p>
        </p:txBody>
      </p:sp>
    </p:spTree>
    <p:extLst>
      <p:ext uri="{BB962C8B-B14F-4D97-AF65-F5344CB8AC3E}">
        <p14:creationId xmlns:p14="http://schemas.microsoft.com/office/powerpoint/2010/main" val="797300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9512" y="-58721"/>
            <a:ext cx="8534400" cy="758952"/>
          </a:xfrm>
        </p:spPr>
        <p:txBody>
          <a:bodyPr>
            <a:normAutofit/>
          </a:bodyPr>
          <a:lstStyle/>
          <a:p>
            <a:r>
              <a:rPr lang="es-ES" dirty="0" smtClean="0">
                <a:solidFill>
                  <a:schemeClr val="tx1"/>
                </a:solidFill>
              </a:rPr>
              <a:t>Procesamiento de </a:t>
            </a:r>
            <a:r>
              <a:rPr lang="es-ES" dirty="0" smtClean="0">
                <a:solidFill>
                  <a:schemeClr val="tx1"/>
                </a:solidFill>
              </a:rPr>
              <a:t>imágenes</a:t>
            </a:r>
            <a:endParaRPr lang="es-ES" dirty="0">
              <a:solidFill>
                <a:schemeClr val="tx1"/>
              </a:solidFill>
            </a:endParaRPr>
          </a:p>
        </p:txBody>
      </p:sp>
      <p:pic>
        <p:nvPicPr>
          <p:cNvPr id="2048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347" t="13222" r="31806" b="41001"/>
          <a:stretch/>
        </p:blipFill>
        <p:spPr bwMode="auto">
          <a:xfrm>
            <a:off x="268216" y="1698302"/>
            <a:ext cx="5256584" cy="3973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p:cNvSpPr txBox="1"/>
          <p:nvPr/>
        </p:nvSpPr>
        <p:spPr>
          <a:xfrm>
            <a:off x="6012160" y="1838521"/>
            <a:ext cx="2448272" cy="3693319"/>
          </a:xfrm>
          <a:prstGeom prst="rect">
            <a:avLst/>
          </a:prstGeom>
          <a:noFill/>
        </p:spPr>
        <p:txBody>
          <a:bodyPr wrap="square" rtlCol="0">
            <a:spAutoFit/>
          </a:bodyPr>
          <a:lstStyle/>
          <a:p>
            <a:r>
              <a:rPr lang="es-ES" dirty="0" smtClean="0">
                <a:solidFill>
                  <a:schemeClr val="bg1"/>
                </a:solidFill>
              </a:rPr>
              <a:t>Se caracterizan por su naturaleza local.</a:t>
            </a:r>
          </a:p>
          <a:p>
            <a:r>
              <a:rPr lang="es-ES" dirty="0" smtClean="0">
                <a:solidFill>
                  <a:schemeClr val="bg1"/>
                </a:solidFill>
              </a:rPr>
              <a:t>Pueden llevarse a cabo en una parte de la imagen sin preocuparse por lo que hay más allá de unos cuantos píxeles.</a:t>
            </a:r>
          </a:p>
          <a:p>
            <a:r>
              <a:rPr lang="es-ES" dirty="0" smtClean="0">
                <a:solidFill>
                  <a:schemeClr val="bg1"/>
                </a:solidFill>
              </a:rPr>
              <a:t>Se puede suavizar una imagen y detectar sus aristas sin tener idea de los objetos que hay en la escena.</a:t>
            </a:r>
            <a:endParaRPr lang="es-ES" dirty="0">
              <a:solidFill>
                <a:schemeClr val="bg1"/>
              </a:solidFill>
            </a:endParaRPr>
          </a:p>
        </p:txBody>
      </p:sp>
      <p:sp>
        <p:nvSpPr>
          <p:cNvPr id="5" name="CuadroTexto 4"/>
          <p:cNvSpPr txBox="1"/>
          <p:nvPr/>
        </p:nvSpPr>
        <p:spPr>
          <a:xfrm>
            <a:off x="3824638" y="678345"/>
            <a:ext cx="1875835" cy="369332"/>
          </a:xfrm>
          <a:prstGeom prst="rect">
            <a:avLst/>
          </a:prstGeom>
          <a:noFill/>
        </p:spPr>
        <p:txBody>
          <a:bodyPr wrap="none" rtlCol="0">
            <a:spAutoFit/>
          </a:bodyPr>
          <a:lstStyle/>
          <a:p>
            <a:r>
              <a:rPr lang="es-ES" dirty="0" smtClean="0"/>
              <a:t>Filtrado espacial</a:t>
            </a:r>
            <a:endParaRPr lang="es-ES" dirty="0"/>
          </a:p>
        </p:txBody>
      </p:sp>
    </p:spTree>
    <p:extLst>
      <p:ext uri="{BB962C8B-B14F-4D97-AF65-F5344CB8AC3E}">
        <p14:creationId xmlns:p14="http://schemas.microsoft.com/office/powerpoint/2010/main" val="552531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SEGEMENTACIÓN</a:t>
            </a:r>
            <a:endParaRPr lang="es-ES" dirty="0">
              <a:solidFill>
                <a:schemeClr val="tx1"/>
              </a:solidFill>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54571" y="3241307"/>
            <a:ext cx="1579603" cy="987252"/>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11407" t="6249" r="16350" b="12500"/>
          <a:stretch/>
        </p:blipFill>
        <p:spPr>
          <a:xfrm>
            <a:off x="6372200" y="1772816"/>
            <a:ext cx="1368152" cy="936104"/>
          </a:xfrm>
          <a:prstGeom prst="rect">
            <a:avLst/>
          </a:prstGeom>
        </p:spPr>
      </p:pic>
      <p:sp>
        <p:nvSpPr>
          <p:cNvPr id="7" name="CuadroTexto 6"/>
          <p:cNvSpPr txBox="1"/>
          <p:nvPr/>
        </p:nvSpPr>
        <p:spPr>
          <a:xfrm>
            <a:off x="7884368" y="2132856"/>
            <a:ext cx="914033" cy="369332"/>
          </a:xfrm>
          <a:prstGeom prst="rect">
            <a:avLst/>
          </a:prstGeom>
          <a:noFill/>
        </p:spPr>
        <p:txBody>
          <a:bodyPr wrap="none" rtlCol="0">
            <a:spAutoFit/>
          </a:bodyPr>
          <a:lstStyle/>
          <a:p>
            <a:r>
              <a:rPr lang="es-ES" dirty="0" smtClean="0">
                <a:solidFill>
                  <a:schemeClr val="bg1"/>
                </a:solidFill>
              </a:rPr>
              <a:t>binaria</a:t>
            </a:r>
          </a:p>
        </p:txBody>
      </p:sp>
      <p:pic>
        <p:nvPicPr>
          <p:cNvPr id="3" name="Imagen 2"/>
          <p:cNvPicPr>
            <a:picLocks noChangeAspect="1"/>
          </p:cNvPicPr>
          <p:nvPr/>
        </p:nvPicPr>
        <p:blipFill rotWithShape="1">
          <a:blip r:embed="rId4"/>
          <a:srcRect l="28417" t="23844" r="32520" b="25242"/>
          <a:stretch/>
        </p:blipFill>
        <p:spPr>
          <a:xfrm>
            <a:off x="6182529" y="3813677"/>
            <a:ext cx="2621642" cy="2135603"/>
          </a:xfrm>
          <a:prstGeom prst="rect">
            <a:avLst/>
          </a:prstGeom>
          <a:effectLst>
            <a:glow>
              <a:schemeClr val="bg1">
                <a:lumMod val="65000"/>
              </a:schemeClr>
            </a:glow>
          </a:effectLst>
        </p:spPr>
      </p:pic>
      <p:sp>
        <p:nvSpPr>
          <p:cNvPr id="4" name="CuadroTexto 3"/>
          <p:cNvSpPr txBox="1"/>
          <p:nvPr/>
        </p:nvSpPr>
        <p:spPr>
          <a:xfrm>
            <a:off x="6732240" y="5949280"/>
            <a:ext cx="803425" cy="369332"/>
          </a:xfrm>
          <a:prstGeom prst="rect">
            <a:avLst/>
          </a:prstGeom>
          <a:noFill/>
        </p:spPr>
        <p:txBody>
          <a:bodyPr wrap="none" rtlCol="0">
            <a:spAutoFit/>
          </a:bodyPr>
          <a:lstStyle/>
          <a:p>
            <a:r>
              <a:rPr lang="es-ES" dirty="0" err="1" smtClean="0">
                <a:solidFill>
                  <a:schemeClr val="bg1"/>
                </a:solidFill>
              </a:rPr>
              <a:t>Sobel</a:t>
            </a:r>
            <a:r>
              <a:rPr lang="es-ES" dirty="0" smtClean="0">
                <a:solidFill>
                  <a:schemeClr val="bg1"/>
                </a:solidFill>
              </a:rPr>
              <a:t> </a:t>
            </a:r>
            <a:endParaRPr lang="es-ES" dirty="0">
              <a:solidFill>
                <a:schemeClr val="bg1"/>
              </a:solidFill>
            </a:endParaRPr>
          </a:p>
        </p:txBody>
      </p:sp>
      <p:pic>
        <p:nvPicPr>
          <p:cNvPr id="9" name="Imagen 8"/>
          <p:cNvPicPr>
            <a:picLocks noChangeAspect="1"/>
          </p:cNvPicPr>
          <p:nvPr/>
        </p:nvPicPr>
        <p:blipFill rotWithShape="1">
          <a:blip r:embed="rId5">
            <a:extLst>
              <a:ext uri="{28A0092B-C50C-407E-A947-70E740481C1C}">
                <a14:useLocalDpi xmlns:a14="http://schemas.microsoft.com/office/drawing/2010/main" val="0"/>
              </a:ext>
            </a:extLst>
          </a:blip>
          <a:srcRect l="24679" t="18587" r="23712" b="20439"/>
          <a:stretch/>
        </p:blipFill>
        <p:spPr>
          <a:xfrm>
            <a:off x="345360" y="1403714"/>
            <a:ext cx="3218528" cy="2313317"/>
          </a:xfrm>
          <a:prstGeom prst="rect">
            <a:avLst/>
          </a:prstGeom>
        </p:spPr>
      </p:pic>
      <p:sp>
        <p:nvSpPr>
          <p:cNvPr id="10" name="CuadroTexto 9"/>
          <p:cNvSpPr txBox="1"/>
          <p:nvPr/>
        </p:nvSpPr>
        <p:spPr>
          <a:xfrm>
            <a:off x="3923928" y="2420888"/>
            <a:ext cx="920445" cy="369332"/>
          </a:xfrm>
          <a:prstGeom prst="rect">
            <a:avLst/>
          </a:prstGeom>
          <a:noFill/>
        </p:spPr>
        <p:txBody>
          <a:bodyPr wrap="none" rtlCol="0">
            <a:spAutoFit/>
          </a:bodyPr>
          <a:lstStyle/>
          <a:p>
            <a:r>
              <a:rPr lang="es-ES" dirty="0" err="1" smtClean="0">
                <a:solidFill>
                  <a:schemeClr val="bg1"/>
                </a:solidFill>
              </a:rPr>
              <a:t>roberts</a:t>
            </a:r>
            <a:endParaRPr lang="es-ES" dirty="0">
              <a:solidFill>
                <a:schemeClr val="bg1"/>
              </a:solidFill>
            </a:endParaRPr>
          </a:p>
        </p:txBody>
      </p:sp>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24013" t="25405" r="32675" b="24111"/>
          <a:stretch/>
        </p:blipFill>
        <p:spPr>
          <a:xfrm>
            <a:off x="166587" y="4005064"/>
            <a:ext cx="3757341" cy="2664296"/>
          </a:xfrm>
          <a:prstGeom prst="rect">
            <a:avLst/>
          </a:prstGeom>
        </p:spPr>
      </p:pic>
      <p:sp>
        <p:nvSpPr>
          <p:cNvPr id="12" name="CuadroTexto 11"/>
          <p:cNvSpPr txBox="1"/>
          <p:nvPr/>
        </p:nvSpPr>
        <p:spPr>
          <a:xfrm>
            <a:off x="3923928" y="5337212"/>
            <a:ext cx="492443" cy="369332"/>
          </a:xfrm>
          <a:prstGeom prst="rect">
            <a:avLst/>
          </a:prstGeom>
          <a:noFill/>
        </p:spPr>
        <p:txBody>
          <a:bodyPr wrap="none" rtlCol="0">
            <a:spAutoFit/>
          </a:bodyPr>
          <a:lstStyle/>
          <a:p>
            <a:r>
              <a:rPr lang="es-ES" dirty="0" smtClean="0">
                <a:solidFill>
                  <a:schemeClr val="bg1"/>
                </a:solidFill>
              </a:rPr>
              <a:t>log</a:t>
            </a:r>
            <a:endParaRPr lang="es-ES" dirty="0">
              <a:solidFill>
                <a:schemeClr val="bg1"/>
              </a:solidFill>
            </a:endParaRPr>
          </a:p>
        </p:txBody>
      </p:sp>
    </p:spTree>
    <p:extLst>
      <p:ext uri="{BB962C8B-B14F-4D97-AF65-F5344CB8AC3E}">
        <p14:creationId xmlns:p14="http://schemas.microsoft.com/office/powerpoint/2010/main" val="31229335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1752" y="228600"/>
            <a:ext cx="8534400" cy="1298448"/>
          </a:xfrm>
        </p:spPr>
        <p:txBody>
          <a:bodyPr>
            <a:normAutofit/>
          </a:bodyPr>
          <a:lstStyle/>
          <a:p>
            <a:r>
              <a:rPr lang="es-AR" dirty="0"/>
              <a:t>Filtros digitales</a:t>
            </a:r>
            <a:br>
              <a:rPr lang="es-AR" dirty="0"/>
            </a:br>
            <a:endParaRPr lang="es-ES" dirty="0"/>
          </a:p>
        </p:txBody>
      </p:sp>
      <p:sp>
        <p:nvSpPr>
          <p:cNvPr id="3" name="Marcador de contenido 2"/>
          <p:cNvSpPr>
            <a:spLocks noGrp="1"/>
          </p:cNvSpPr>
          <p:nvPr>
            <p:ph sz="quarter" idx="1"/>
          </p:nvPr>
        </p:nvSpPr>
        <p:spPr/>
        <p:txBody>
          <a:bodyPr>
            <a:normAutofit/>
          </a:bodyPr>
          <a:lstStyle/>
          <a:p>
            <a:pPr marL="0" indent="0">
              <a:buNone/>
            </a:pPr>
            <a:r>
              <a:rPr lang="es-AR" dirty="0" smtClean="0">
                <a:solidFill>
                  <a:schemeClr val="bg1"/>
                </a:solidFill>
              </a:rPr>
              <a:t>Distintos </a:t>
            </a:r>
            <a:r>
              <a:rPr lang="es-AR" dirty="0">
                <a:solidFill>
                  <a:schemeClr val="bg1"/>
                </a:solidFill>
              </a:rPr>
              <a:t>objetivos:</a:t>
            </a:r>
          </a:p>
          <a:p>
            <a:r>
              <a:rPr lang="es-AR" dirty="0">
                <a:solidFill>
                  <a:schemeClr val="bg1"/>
                </a:solidFill>
              </a:rPr>
              <a:t>Suavizar la imagen: reducir las variaciones de intensidad entre píxeles vecinos.</a:t>
            </a:r>
          </a:p>
          <a:p>
            <a:r>
              <a:rPr lang="es-AR" dirty="0">
                <a:solidFill>
                  <a:schemeClr val="bg1"/>
                </a:solidFill>
              </a:rPr>
              <a:t>Eliminar ruido: modificar aquellos píxeles cuyo nivel de intensidad es muy diferente al de sus vecinos. intensidad es muy diferente al de sus vecinos.</a:t>
            </a:r>
          </a:p>
          <a:p>
            <a:r>
              <a:rPr lang="es-AR" dirty="0">
                <a:solidFill>
                  <a:schemeClr val="bg1"/>
                </a:solidFill>
              </a:rPr>
              <a:t>Realzar la imagen</a:t>
            </a:r>
            <a:r>
              <a:rPr lang="es-AR" dirty="0" smtClean="0">
                <a:solidFill>
                  <a:schemeClr val="bg1"/>
                </a:solidFill>
              </a:rPr>
              <a:t>: aumentar </a:t>
            </a:r>
            <a:r>
              <a:rPr lang="es-AR" dirty="0">
                <a:solidFill>
                  <a:schemeClr val="bg1"/>
                </a:solidFill>
              </a:rPr>
              <a:t>las variaciones de intensidad, allí donde se producen.</a:t>
            </a:r>
          </a:p>
          <a:p>
            <a:r>
              <a:rPr lang="es-AR" dirty="0">
                <a:solidFill>
                  <a:schemeClr val="bg1"/>
                </a:solidFill>
              </a:rPr>
              <a:t>Detectar bordes: detectar aquellos píxeles donde se produce un cambio brusco en la función intensidad.</a:t>
            </a:r>
          </a:p>
          <a:p>
            <a:endParaRPr lang="es-ES" dirty="0"/>
          </a:p>
        </p:txBody>
      </p:sp>
    </p:spTree>
    <p:extLst>
      <p:ext uri="{BB962C8B-B14F-4D97-AF65-F5344CB8AC3E}">
        <p14:creationId xmlns:p14="http://schemas.microsoft.com/office/powerpoint/2010/main" val="3011747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solidFill>
                  <a:schemeClr val="tx1"/>
                </a:solidFill>
              </a:rPr>
              <a:t>Filtro </a:t>
            </a:r>
            <a:r>
              <a:rPr lang="es-AR" dirty="0" err="1" smtClean="0">
                <a:solidFill>
                  <a:schemeClr val="tx1"/>
                </a:solidFill>
              </a:rPr>
              <a:t>promediador</a:t>
            </a:r>
            <a:r>
              <a:rPr lang="es-AR" dirty="0" smtClean="0">
                <a:solidFill>
                  <a:schemeClr val="tx1"/>
                </a:solidFill>
              </a:rPr>
              <a:t> (</a:t>
            </a:r>
            <a:r>
              <a:rPr lang="es-AR" dirty="0" err="1" smtClean="0">
                <a:solidFill>
                  <a:schemeClr val="tx1"/>
                </a:solidFill>
              </a:rPr>
              <a:t>Blur</a:t>
            </a:r>
            <a:r>
              <a:rPr lang="es-AR" dirty="0" smtClean="0">
                <a:solidFill>
                  <a:schemeClr val="tx1"/>
                </a:solidFill>
              </a:rPr>
              <a:t>)</a:t>
            </a:r>
            <a:endParaRPr lang="es-ES" dirty="0">
              <a:solidFill>
                <a:schemeClr val="tx1"/>
              </a:solidFill>
            </a:endParaRPr>
          </a:p>
        </p:txBody>
      </p:sp>
      <p:pic>
        <p:nvPicPr>
          <p:cNvPr id="4" name="Imagen 3"/>
          <p:cNvPicPr>
            <a:picLocks noChangeAspect="1"/>
          </p:cNvPicPr>
          <p:nvPr/>
        </p:nvPicPr>
        <p:blipFill>
          <a:blip r:embed="rId2"/>
          <a:stretch>
            <a:fillRect/>
          </a:stretch>
        </p:blipFill>
        <p:spPr>
          <a:xfrm>
            <a:off x="156546" y="2076260"/>
            <a:ext cx="8830907" cy="3440971"/>
          </a:xfrm>
          <a:prstGeom prst="rect">
            <a:avLst/>
          </a:prstGeom>
        </p:spPr>
      </p:pic>
    </p:spTree>
    <p:extLst>
      <p:ext uri="{BB962C8B-B14F-4D97-AF65-F5344CB8AC3E}">
        <p14:creationId xmlns:p14="http://schemas.microsoft.com/office/powerpoint/2010/main" val="2893294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1520" y="1700808"/>
            <a:ext cx="3912656" cy="3849675"/>
          </a:xfrm>
          <a:prstGeom prst="rect">
            <a:avLst/>
          </a:prstGeom>
        </p:spPr>
      </p:pic>
      <p:pic>
        <p:nvPicPr>
          <p:cNvPr id="5" name="Imagen 4"/>
          <p:cNvPicPr>
            <a:picLocks noChangeAspect="1"/>
          </p:cNvPicPr>
          <p:nvPr/>
        </p:nvPicPr>
        <p:blipFill>
          <a:blip r:embed="rId3"/>
          <a:stretch>
            <a:fillRect/>
          </a:stretch>
        </p:blipFill>
        <p:spPr>
          <a:xfrm>
            <a:off x="4427984" y="2708920"/>
            <a:ext cx="4423350" cy="2232248"/>
          </a:xfrm>
          <a:prstGeom prst="rect">
            <a:avLst/>
          </a:prstGeom>
        </p:spPr>
      </p:pic>
      <p:sp>
        <p:nvSpPr>
          <p:cNvPr id="6" name="CuadroTexto 5"/>
          <p:cNvSpPr txBox="1"/>
          <p:nvPr/>
        </p:nvSpPr>
        <p:spPr>
          <a:xfrm>
            <a:off x="2207848" y="404664"/>
            <a:ext cx="5184576" cy="584775"/>
          </a:xfrm>
          <a:prstGeom prst="rect">
            <a:avLst/>
          </a:prstGeom>
          <a:noFill/>
        </p:spPr>
        <p:txBody>
          <a:bodyPr wrap="square" rtlCol="0">
            <a:spAutoFit/>
          </a:bodyPr>
          <a:lstStyle/>
          <a:p>
            <a:r>
              <a:rPr lang="es-AR" sz="3200" dirty="0" err="1" smtClean="0"/>
              <a:t>Binarización</a:t>
            </a:r>
            <a:r>
              <a:rPr lang="es-AR" sz="3200" dirty="0" smtClean="0"/>
              <a:t> de imágenes </a:t>
            </a:r>
            <a:endParaRPr lang="es-ES" sz="3200" dirty="0"/>
          </a:p>
        </p:txBody>
      </p:sp>
    </p:spTree>
    <p:extLst>
      <p:ext uri="{BB962C8B-B14F-4D97-AF65-F5344CB8AC3E}">
        <p14:creationId xmlns:p14="http://schemas.microsoft.com/office/powerpoint/2010/main" val="2415002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837" y="188640"/>
            <a:ext cx="3040016" cy="758952"/>
          </a:xfrm>
        </p:spPr>
        <p:txBody>
          <a:bodyPr/>
          <a:lstStyle/>
          <a:p>
            <a:r>
              <a:rPr lang="es-AR" dirty="0" smtClean="0">
                <a:solidFill>
                  <a:schemeClr val="tx1"/>
                </a:solidFill>
              </a:rPr>
              <a:t>Segmentación</a:t>
            </a:r>
            <a:endParaRPr lang="es-ES" dirty="0">
              <a:solidFill>
                <a:schemeClr val="tx1"/>
              </a:solidFill>
            </a:endParaRPr>
          </a:p>
        </p:txBody>
      </p:sp>
      <p:sp>
        <p:nvSpPr>
          <p:cNvPr id="4" name="Rectángulo 3"/>
          <p:cNvSpPr/>
          <p:nvPr/>
        </p:nvSpPr>
        <p:spPr>
          <a:xfrm>
            <a:off x="3635896" y="188640"/>
            <a:ext cx="532859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AR" dirty="0" smtClean="0"/>
              <a:t>Consiste </a:t>
            </a:r>
            <a:r>
              <a:rPr lang="es-AR" dirty="0"/>
              <a:t>en dividir una imagen digital en varias regiones (grupos de píxeles) denominadas segmentos.</a:t>
            </a:r>
            <a:endParaRPr lang="es-ES" dirty="0"/>
          </a:p>
        </p:txBody>
      </p:sp>
      <p:sp>
        <p:nvSpPr>
          <p:cNvPr id="5" name="Rectángulo 4"/>
          <p:cNvSpPr/>
          <p:nvPr/>
        </p:nvSpPr>
        <p:spPr>
          <a:xfrm>
            <a:off x="2267744" y="1772816"/>
            <a:ext cx="4572000" cy="12003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a:spAutoFit/>
          </a:bodyPr>
          <a:lstStyle/>
          <a:p>
            <a:r>
              <a:rPr lang="es-AR" dirty="0"/>
              <a:t>Uno de los casos más elementales de segmentación es la </a:t>
            </a:r>
            <a:r>
              <a:rPr lang="es-AR" b="1" u="sng" dirty="0" err="1"/>
              <a:t>umbralización</a:t>
            </a:r>
            <a:r>
              <a:rPr lang="es-AR" dirty="0"/>
              <a:t>, un tipo particular de segmentación por color con solo dos categorías: claro y oscuro</a:t>
            </a:r>
            <a:endParaRPr lang="es-ES" dirty="0"/>
          </a:p>
        </p:txBody>
      </p:sp>
      <p:pic>
        <p:nvPicPr>
          <p:cNvPr id="6" name="Imagen 5"/>
          <p:cNvPicPr>
            <a:picLocks noChangeAspect="1"/>
          </p:cNvPicPr>
          <p:nvPr/>
        </p:nvPicPr>
        <p:blipFill>
          <a:blip r:embed="rId2"/>
          <a:stretch>
            <a:fillRect/>
          </a:stretch>
        </p:blipFill>
        <p:spPr>
          <a:xfrm>
            <a:off x="472837" y="3429000"/>
            <a:ext cx="3848637" cy="2810267"/>
          </a:xfrm>
          <a:prstGeom prst="rect">
            <a:avLst/>
          </a:prstGeom>
        </p:spPr>
      </p:pic>
      <p:pic>
        <p:nvPicPr>
          <p:cNvPr id="8" name="Imagen 7"/>
          <p:cNvPicPr>
            <a:picLocks noChangeAspect="1"/>
          </p:cNvPicPr>
          <p:nvPr/>
        </p:nvPicPr>
        <p:blipFill>
          <a:blip r:embed="rId2">
            <a:biLevel thresh="25000"/>
          </a:blip>
          <a:stretch>
            <a:fillRect/>
          </a:stretch>
        </p:blipFill>
        <p:spPr>
          <a:xfrm>
            <a:off x="4716016" y="3429000"/>
            <a:ext cx="3848637" cy="2810267"/>
          </a:xfrm>
          <a:prstGeom prst="rect">
            <a:avLst/>
          </a:prstGeom>
        </p:spPr>
      </p:pic>
    </p:spTree>
    <p:extLst>
      <p:ext uri="{BB962C8B-B14F-4D97-AF65-F5344CB8AC3E}">
        <p14:creationId xmlns:p14="http://schemas.microsoft.com/office/powerpoint/2010/main" val="1872152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52120" y="228600"/>
            <a:ext cx="3184032" cy="758952"/>
          </a:xfrm>
        </p:spPr>
        <p:txBody>
          <a:bodyPr/>
          <a:lstStyle/>
          <a:p>
            <a:r>
              <a:rPr lang="es-ES" dirty="0" smtClean="0">
                <a:solidFill>
                  <a:schemeClr val="tx1"/>
                </a:solidFill>
              </a:rPr>
              <a:t>SENTIDOS</a:t>
            </a:r>
            <a:endParaRPr lang="es-ES" dirty="0">
              <a:solidFill>
                <a:schemeClr val="tx1"/>
              </a:solidFill>
            </a:endParaRPr>
          </a:p>
        </p:txBody>
      </p:sp>
      <p:sp>
        <p:nvSpPr>
          <p:cNvPr id="3" name="Marcador de contenido 2"/>
          <p:cNvSpPr>
            <a:spLocks noGrp="1"/>
          </p:cNvSpPr>
          <p:nvPr>
            <p:ph sz="quarter" idx="1"/>
          </p:nvPr>
        </p:nvSpPr>
        <p:spPr>
          <a:xfrm>
            <a:off x="350623" y="4653136"/>
            <a:ext cx="8503920" cy="1944216"/>
          </a:xfrm>
        </p:spPr>
        <p:txBody>
          <a:bodyPr>
            <a:normAutofit lnSpcReduction="10000"/>
          </a:bodyPr>
          <a:lstStyle/>
          <a:p>
            <a:pPr marL="0" indent="0">
              <a:buNone/>
            </a:pPr>
            <a:r>
              <a:rPr lang="es-ES" sz="2000" dirty="0" smtClean="0">
                <a:solidFill>
                  <a:schemeClr val="bg1"/>
                </a:solidFill>
              </a:rPr>
              <a:t>Existe </a:t>
            </a:r>
            <a:r>
              <a:rPr lang="es-ES" sz="2000" dirty="0">
                <a:solidFill>
                  <a:schemeClr val="bg1"/>
                </a:solidFill>
              </a:rPr>
              <a:t>desacuerdo de si constituye uno, dos o tres sentidos distintos, dado que diversos receptores son responsables de la percepción del color (frecuencia de la luz) y el brillo (energía de la luz). </a:t>
            </a:r>
            <a:endParaRPr lang="es-ES" sz="2000" dirty="0" smtClean="0">
              <a:solidFill>
                <a:schemeClr val="bg1"/>
              </a:solidFill>
            </a:endParaRPr>
          </a:p>
          <a:p>
            <a:pPr marL="0" indent="0">
              <a:buNone/>
            </a:pPr>
            <a:r>
              <a:rPr lang="es-ES" sz="2000" dirty="0" smtClean="0">
                <a:solidFill>
                  <a:schemeClr val="bg1"/>
                </a:solidFill>
              </a:rPr>
              <a:t>Algunos </a:t>
            </a:r>
            <a:r>
              <a:rPr lang="es-ES" sz="2000" dirty="0">
                <a:solidFill>
                  <a:schemeClr val="bg1"/>
                </a:solidFill>
              </a:rPr>
              <a:t>discuten que la percepción de la profundidad también constituye un sentido, pero se conoce que esto es realmente una función post-sensorial cognitiva derivada de tener visión.</a:t>
            </a:r>
          </a:p>
        </p:txBody>
      </p:sp>
      <p:sp>
        <p:nvSpPr>
          <p:cNvPr id="4" name="Rectángulo 3"/>
          <p:cNvSpPr/>
          <p:nvPr/>
        </p:nvSpPr>
        <p:spPr>
          <a:xfrm>
            <a:off x="6012160" y="1628800"/>
            <a:ext cx="2823992" cy="2862322"/>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b="1" dirty="0">
                <a:solidFill>
                  <a:schemeClr val="bg1"/>
                </a:solidFill>
              </a:rPr>
              <a:t>Sentido de la vista</a:t>
            </a:r>
            <a:r>
              <a:rPr lang="es-ES" dirty="0">
                <a:solidFill>
                  <a:schemeClr val="bg1"/>
                </a:solidFill>
              </a:rPr>
              <a:t> o de la </a:t>
            </a:r>
            <a:r>
              <a:rPr lang="es-ES" b="1" dirty="0">
                <a:solidFill>
                  <a:schemeClr val="bg1"/>
                </a:solidFill>
              </a:rPr>
              <a:t>visión</a:t>
            </a:r>
            <a:r>
              <a:rPr lang="es-ES" dirty="0">
                <a:solidFill>
                  <a:schemeClr val="bg1"/>
                </a:solidFill>
              </a:rPr>
              <a:t>:</a:t>
            </a:r>
          </a:p>
          <a:p>
            <a:endParaRPr lang="es-ES" dirty="0">
              <a:solidFill>
                <a:schemeClr val="bg1"/>
              </a:solidFill>
            </a:endParaRPr>
          </a:p>
          <a:p>
            <a:r>
              <a:rPr lang="es-ES" dirty="0">
                <a:solidFill>
                  <a:schemeClr val="bg1"/>
                </a:solidFill>
              </a:rPr>
              <a:t> es la capacidad de detectar las ondas electromagnéticas dentro de la luz visible por el ojo e interpretar por el cerebro la imagen como </a:t>
            </a:r>
            <a:r>
              <a:rPr lang="es-ES" i="1" dirty="0">
                <a:solidFill>
                  <a:schemeClr val="bg1"/>
                </a:solidFill>
              </a:rPr>
              <a:t>vista</a:t>
            </a:r>
            <a:r>
              <a:rPr lang="es-ES" dirty="0">
                <a:solidFill>
                  <a:schemeClr val="bg1"/>
                </a:solidFill>
              </a:rPr>
              <a:t>. </a:t>
            </a:r>
          </a:p>
        </p:txBody>
      </p:sp>
      <p:pic>
        <p:nvPicPr>
          <p:cNvPr id="5" name="Imagen 4"/>
          <p:cNvPicPr>
            <a:picLocks noChangeAspect="1"/>
          </p:cNvPicPr>
          <p:nvPr/>
        </p:nvPicPr>
        <p:blipFill>
          <a:blip r:embed="rId2"/>
          <a:stretch>
            <a:fillRect/>
          </a:stretch>
        </p:blipFill>
        <p:spPr>
          <a:xfrm>
            <a:off x="107504" y="3313"/>
            <a:ext cx="5762625" cy="4314825"/>
          </a:xfrm>
          <a:prstGeom prst="rect">
            <a:avLst/>
          </a:prstGeom>
        </p:spPr>
      </p:pic>
    </p:spTree>
    <p:extLst>
      <p:ext uri="{BB962C8B-B14F-4D97-AF65-F5344CB8AC3E}">
        <p14:creationId xmlns:p14="http://schemas.microsoft.com/office/powerpoint/2010/main" val="3423184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72911" y="332656"/>
            <a:ext cx="3040016" cy="758952"/>
          </a:xfrm>
        </p:spPr>
        <p:txBody>
          <a:bodyPr/>
          <a:lstStyle/>
          <a:p>
            <a:r>
              <a:rPr lang="es-AR" dirty="0" smtClean="0">
                <a:solidFill>
                  <a:schemeClr val="tx1"/>
                </a:solidFill>
              </a:rPr>
              <a:t>Histograma</a:t>
            </a:r>
            <a:endParaRPr lang="es-ES" dirty="0">
              <a:solidFill>
                <a:schemeClr val="tx1"/>
              </a:solidFill>
            </a:endParaRPr>
          </a:p>
        </p:txBody>
      </p:sp>
      <p:pic>
        <p:nvPicPr>
          <p:cNvPr id="5" name="Imagen 4"/>
          <p:cNvPicPr>
            <a:picLocks noChangeAspect="1"/>
          </p:cNvPicPr>
          <p:nvPr/>
        </p:nvPicPr>
        <p:blipFill>
          <a:blip r:embed="rId2"/>
          <a:stretch>
            <a:fillRect/>
          </a:stretch>
        </p:blipFill>
        <p:spPr>
          <a:xfrm>
            <a:off x="5436096" y="1091608"/>
            <a:ext cx="3250388" cy="4323556"/>
          </a:xfrm>
          <a:prstGeom prst="rect">
            <a:avLst/>
          </a:prstGeom>
        </p:spPr>
      </p:pic>
      <p:pic>
        <p:nvPicPr>
          <p:cNvPr id="6" name="Imagen 5"/>
          <p:cNvPicPr>
            <a:picLocks noChangeAspect="1"/>
          </p:cNvPicPr>
          <p:nvPr/>
        </p:nvPicPr>
        <p:blipFill>
          <a:blip r:embed="rId3"/>
          <a:stretch>
            <a:fillRect/>
          </a:stretch>
        </p:blipFill>
        <p:spPr>
          <a:xfrm>
            <a:off x="395536" y="1916832"/>
            <a:ext cx="4683079" cy="3895432"/>
          </a:xfrm>
          <a:prstGeom prst="rect">
            <a:avLst/>
          </a:prstGeom>
        </p:spPr>
      </p:pic>
    </p:spTree>
    <p:extLst>
      <p:ext uri="{BB962C8B-B14F-4D97-AF65-F5344CB8AC3E}">
        <p14:creationId xmlns:p14="http://schemas.microsoft.com/office/powerpoint/2010/main" val="415343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2" y="260648"/>
            <a:ext cx="2823992" cy="758952"/>
          </a:xfrm>
        </p:spPr>
        <p:txBody>
          <a:bodyPr/>
          <a:lstStyle/>
          <a:p>
            <a:r>
              <a:rPr lang="es-AR" dirty="0" smtClean="0">
                <a:solidFill>
                  <a:schemeClr val="tx1"/>
                </a:solidFill>
              </a:rPr>
              <a:t>Histograma</a:t>
            </a:r>
            <a:endParaRPr lang="es-ES" dirty="0">
              <a:solidFill>
                <a:schemeClr val="tx1"/>
              </a:solidFill>
            </a:endParaRPr>
          </a:p>
        </p:txBody>
      </p:sp>
      <p:pic>
        <p:nvPicPr>
          <p:cNvPr id="4" name="Imagen 3"/>
          <p:cNvPicPr>
            <a:picLocks noChangeAspect="1"/>
          </p:cNvPicPr>
          <p:nvPr/>
        </p:nvPicPr>
        <p:blipFill>
          <a:blip r:embed="rId2"/>
          <a:stretch>
            <a:fillRect/>
          </a:stretch>
        </p:blipFill>
        <p:spPr>
          <a:xfrm>
            <a:off x="3491880" y="961904"/>
            <a:ext cx="5325218" cy="2800741"/>
          </a:xfrm>
          <a:prstGeom prst="rect">
            <a:avLst/>
          </a:prstGeom>
        </p:spPr>
      </p:pic>
      <p:sp>
        <p:nvSpPr>
          <p:cNvPr id="5" name="Rectángulo 4"/>
          <p:cNvSpPr/>
          <p:nvPr/>
        </p:nvSpPr>
        <p:spPr>
          <a:xfrm>
            <a:off x="1043608" y="4293096"/>
            <a:ext cx="648072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AR" dirty="0"/>
              <a:t>En las zonas donde los tres histogramas se superponen con el mismo valor, se utiliza el gris, donde hay combinación de dos, se utiliza el color mezcla de ambos (amarillo, </a:t>
            </a:r>
            <a:r>
              <a:rPr lang="es-AR" dirty="0" err="1"/>
              <a:t>cyan</a:t>
            </a:r>
            <a:r>
              <a:rPr lang="es-AR" dirty="0"/>
              <a:t> o magenta según la combinación de primarios), y donde sólo hay uno, el primario correspondiente (trozos del histograma que salen en rojo, verde y azul).</a:t>
            </a:r>
            <a:endParaRPr lang="es-ES" dirty="0"/>
          </a:p>
        </p:txBody>
      </p:sp>
    </p:spTree>
    <p:extLst>
      <p:ext uri="{BB962C8B-B14F-4D97-AF65-F5344CB8AC3E}">
        <p14:creationId xmlns:p14="http://schemas.microsoft.com/office/powerpoint/2010/main" val="2212083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smtClean="0">
                <a:solidFill>
                  <a:schemeClr val="tx1"/>
                </a:solidFill>
              </a:rPr>
              <a:t>Segmentación con K-</a:t>
            </a:r>
            <a:r>
              <a:rPr lang="es-AR" b="1" dirty="0" err="1" smtClean="0">
                <a:solidFill>
                  <a:schemeClr val="tx1"/>
                </a:solidFill>
              </a:rPr>
              <a:t>means</a:t>
            </a:r>
            <a:endParaRPr lang="es-ES" b="1" dirty="0">
              <a:solidFill>
                <a:schemeClr val="tx1"/>
              </a:solidFill>
            </a:endParaRPr>
          </a:p>
        </p:txBody>
      </p:sp>
      <p:pic>
        <p:nvPicPr>
          <p:cNvPr id="4" name="Imagen 3"/>
          <p:cNvPicPr>
            <a:picLocks noChangeAspect="1"/>
          </p:cNvPicPr>
          <p:nvPr/>
        </p:nvPicPr>
        <p:blipFill>
          <a:blip r:embed="rId2"/>
          <a:stretch>
            <a:fillRect/>
          </a:stretch>
        </p:blipFill>
        <p:spPr>
          <a:xfrm>
            <a:off x="310706" y="2132856"/>
            <a:ext cx="4047972" cy="3096344"/>
          </a:xfrm>
          <a:prstGeom prst="rect">
            <a:avLst/>
          </a:prstGeom>
        </p:spPr>
      </p:pic>
      <p:pic>
        <p:nvPicPr>
          <p:cNvPr id="5" name="Imagen 4"/>
          <p:cNvPicPr>
            <a:picLocks noChangeAspect="1"/>
          </p:cNvPicPr>
          <p:nvPr/>
        </p:nvPicPr>
        <p:blipFill>
          <a:blip r:embed="rId3"/>
          <a:stretch>
            <a:fillRect/>
          </a:stretch>
        </p:blipFill>
        <p:spPr>
          <a:xfrm>
            <a:off x="4644008" y="2132856"/>
            <a:ext cx="4061288" cy="3784713"/>
          </a:xfrm>
          <a:prstGeom prst="rect">
            <a:avLst/>
          </a:prstGeom>
        </p:spPr>
      </p:pic>
    </p:spTree>
    <p:extLst>
      <p:ext uri="{BB962C8B-B14F-4D97-AF65-F5344CB8AC3E}">
        <p14:creationId xmlns:p14="http://schemas.microsoft.com/office/powerpoint/2010/main" val="329569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smtClean="0">
                <a:solidFill>
                  <a:schemeClr val="tx1"/>
                </a:solidFill>
              </a:rPr>
              <a:t>Extracción de bordes</a:t>
            </a:r>
            <a:endParaRPr lang="es-ES" b="1" dirty="0">
              <a:solidFill>
                <a:schemeClr val="tx1"/>
              </a:solidFill>
            </a:endParaRPr>
          </a:p>
        </p:txBody>
      </p:sp>
      <p:pic>
        <p:nvPicPr>
          <p:cNvPr id="4" name="Imagen 3"/>
          <p:cNvPicPr>
            <a:picLocks noChangeAspect="1"/>
          </p:cNvPicPr>
          <p:nvPr/>
        </p:nvPicPr>
        <p:blipFill>
          <a:blip r:embed="rId2"/>
          <a:stretch>
            <a:fillRect/>
          </a:stretch>
        </p:blipFill>
        <p:spPr>
          <a:xfrm>
            <a:off x="1187624" y="1700808"/>
            <a:ext cx="6876233" cy="4781793"/>
          </a:xfrm>
          <a:prstGeom prst="rect">
            <a:avLst/>
          </a:prstGeom>
        </p:spPr>
      </p:pic>
    </p:spTree>
    <p:extLst>
      <p:ext uri="{BB962C8B-B14F-4D97-AF65-F5344CB8AC3E}">
        <p14:creationId xmlns:p14="http://schemas.microsoft.com/office/powerpoint/2010/main" val="1001826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2923995" y="548920"/>
            <a:ext cx="8503920" cy="561292"/>
          </a:xfrm>
        </p:spPr>
        <p:txBody>
          <a:bodyPr/>
          <a:lstStyle/>
          <a:p>
            <a:pPr marL="0" indent="0">
              <a:buNone/>
            </a:pPr>
            <a:r>
              <a:rPr lang="es-ES" dirty="0" smtClean="0"/>
              <a:t>Filtrado </a:t>
            </a:r>
            <a:r>
              <a:rPr lang="es-ES" dirty="0" err="1" smtClean="0"/>
              <a:t>frecuencial</a:t>
            </a:r>
            <a:endParaRPr lang="es-ES" dirty="0"/>
          </a:p>
        </p:txBody>
      </p:sp>
      <p:sp>
        <p:nvSpPr>
          <p:cNvPr id="5" name="1 Título"/>
          <p:cNvSpPr txBox="1">
            <a:spLocks/>
          </p:cNvSpPr>
          <p:nvPr/>
        </p:nvSpPr>
        <p:spPr>
          <a:xfrm>
            <a:off x="424284" y="-48344"/>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s-ES" dirty="0" smtClean="0">
                <a:solidFill>
                  <a:schemeClr val="tx1"/>
                </a:solidFill>
              </a:rPr>
              <a:t>Procesamiento de </a:t>
            </a:r>
            <a:r>
              <a:rPr lang="es-ES" dirty="0" smtClean="0">
                <a:solidFill>
                  <a:schemeClr val="tx1"/>
                </a:solidFill>
              </a:rPr>
              <a:t>imágenes</a:t>
            </a:r>
            <a:endParaRPr lang="es-ES" dirty="0">
              <a:solidFill>
                <a:schemeClr val="tx1"/>
              </a:solidFill>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831009"/>
            <a:ext cx="1666528" cy="104158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35" y="3262517"/>
            <a:ext cx="3628304" cy="2716377"/>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4168" y="1753051"/>
            <a:ext cx="1312434" cy="1197496"/>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3183625"/>
            <a:ext cx="3741538" cy="2801151"/>
          </a:xfrm>
          <a:prstGeom prst="rect">
            <a:avLst/>
          </a:prstGeom>
        </p:spPr>
      </p:pic>
    </p:spTree>
    <p:extLst>
      <p:ext uri="{BB962C8B-B14F-4D97-AF65-F5344CB8AC3E}">
        <p14:creationId xmlns:p14="http://schemas.microsoft.com/office/powerpoint/2010/main" val="20635480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23528" y="779676"/>
            <a:ext cx="8503920" cy="561292"/>
          </a:xfrm>
        </p:spPr>
        <p:txBody>
          <a:bodyPr>
            <a:normAutofit fontScale="85000" lnSpcReduction="10000"/>
          </a:bodyPr>
          <a:lstStyle/>
          <a:p>
            <a:pPr marL="0" indent="0">
              <a:buNone/>
            </a:pPr>
            <a:r>
              <a:rPr lang="es-ES" dirty="0" smtClean="0"/>
              <a:t>Análisis textural: Matriz de C0-0currencia en escala de grises</a:t>
            </a:r>
            <a:endParaRPr lang="es-ES" dirty="0"/>
          </a:p>
        </p:txBody>
      </p:sp>
      <p:sp>
        <p:nvSpPr>
          <p:cNvPr id="5" name="1 Título"/>
          <p:cNvSpPr txBox="1">
            <a:spLocks/>
          </p:cNvSpPr>
          <p:nvPr/>
        </p:nvSpPr>
        <p:spPr>
          <a:xfrm>
            <a:off x="424284" y="-48344"/>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s-ES" dirty="0" smtClean="0">
                <a:solidFill>
                  <a:schemeClr val="tx1"/>
                </a:solidFill>
              </a:rPr>
              <a:t>Procesamiento de imágenes a bajo nivel</a:t>
            </a:r>
            <a:endParaRPr lang="es-ES" dirty="0">
              <a:solidFill>
                <a:schemeClr val="tx1"/>
              </a:solidFill>
            </a:endParaRPr>
          </a:p>
        </p:txBody>
      </p:sp>
      <p:pic>
        <p:nvPicPr>
          <p:cNvPr id="2" name="Imagen 1"/>
          <p:cNvPicPr>
            <a:picLocks noChangeAspect="1"/>
          </p:cNvPicPr>
          <p:nvPr/>
        </p:nvPicPr>
        <p:blipFill rotWithShape="1">
          <a:blip r:embed="rId2"/>
          <a:srcRect t="55040" r="57875" b="17240"/>
          <a:stretch/>
        </p:blipFill>
        <p:spPr>
          <a:xfrm>
            <a:off x="326845" y="2132856"/>
            <a:ext cx="8229102" cy="3384376"/>
          </a:xfrm>
          <a:prstGeom prst="rect">
            <a:avLst/>
          </a:prstGeom>
        </p:spPr>
      </p:pic>
    </p:spTree>
    <p:extLst>
      <p:ext uri="{BB962C8B-B14F-4D97-AF65-F5344CB8AC3E}">
        <p14:creationId xmlns:p14="http://schemas.microsoft.com/office/powerpoint/2010/main" val="564589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Extracción de características</a:t>
            </a:r>
            <a:endParaRPr lang="es-ES" dirty="0">
              <a:solidFill>
                <a:schemeClr val="tx1"/>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752" y="1628800"/>
            <a:ext cx="2088545" cy="1872208"/>
          </a:xfrm>
          <a:prstGeom prst="rect">
            <a:avLst/>
          </a:prstGeom>
        </p:spPr>
      </p:pic>
      <p:pic>
        <p:nvPicPr>
          <p:cNvPr id="5" name="Imagen 4"/>
          <p:cNvPicPr>
            <a:picLocks noChangeAspect="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3142192" y="1699313"/>
            <a:ext cx="2088545" cy="1872208"/>
          </a:xfrm>
          <a:prstGeom prst="rect">
            <a:avLst/>
          </a:prstGeom>
        </p:spPr>
      </p:pic>
      <p:cxnSp>
        <p:nvCxnSpPr>
          <p:cNvPr id="7" name="Conector recto de flecha 6"/>
          <p:cNvCxnSpPr/>
          <p:nvPr/>
        </p:nvCxnSpPr>
        <p:spPr>
          <a:xfrm>
            <a:off x="2195736" y="2849236"/>
            <a:ext cx="5760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Imagen 7"/>
          <p:cNvPicPr>
            <a:picLocks noChangeAspect="1"/>
          </p:cNvPicPr>
          <p:nvPr/>
        </p:nvPicPr>
        <p:blipFill>
          <a:blip r:embed="rId5"/>
          <a:stretch>
            <a:fillRect/>
          </a:stretch>
        </p:blipFill>
        <p:spPr>
          <a:xfrm>
            <a:off x="5076056" y="2708920"/>
            <a:ext cx="780356" cy="28653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0192" y="1975525"/>
            <a:ext cx="2377624" cy="1319783"/>
          </a:xfrm>
          <a:prstGeom prst="rect">
            <a:avLst/>
          </a:prstGeom>
        </p:spPr>
      </p:pic>
      <p:sp>
        <p:nvSpPr>
          <p:cNvPr id="10" name="Rectángulo 9"/>
          <p:cNvSpPr/>
          <p:nvPr/>
        </p:nvSpPr>
        <p:spPr>
          <a:xfrm>
            <a:off x="2195736" y="4416511"/>
            <a:ext cx="4572000" cy="1200329"/>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r>
              <a:rPr lang="es-AR" dirty="0"/>
              <a:t>Es el proceso de generar </a:t>
            </a:r>
            <a:r>
              <a:rPr lang="es-AR" dirty="0" smtClean="0"/>
              <a:t>vectores que representen datos </a:t>
            </a:r>
            <a:r>
              <a:rPr lang="es-AR" dirty="0"/>
              <a:t>que </a:t>
            </a:r>
            <a:r>
              <a:rPr lang="es-AR" dirty="0" smtClean="0"/>
              <a:t>luego puedan </a:t>
            </a:r>
            <a:r>
              <a:rPr lang="es-AR" dirty="0"/>
              <a:t>ser </a:t>
            </a:r>
            <a:r>
              <a:rPr lang="es-AR" dirty="0" smtClean="0"/>
              <a:t>usados </a:t>
            </a:r>
            <a:r>
              <a:rPr lang="es-AR" dirty="0"/>
              <a:t>en el proceso de clasificación de </a:t>
            </a:r>
            <a:r>
              <a:rPr lang="es-AR" dirty="0" smtClean="0"/>
              <a:t>esos </a:t>
            </a:r>
            <a:r>
              <a:rPr lang="es-AR" dirty="0"/>
              <a:t>datos. </a:t>
            </a:r>
            <a:endParaRPr lang="es-ES" dirty="0"/>
          </a:p>
        </p:txBody>
      </p:sp>
    </p:spTree>
    <p:extLst>
      <p:ext uri="{BB962C8B-B14F-4D97-AF65-F5344CB8AC3E}">
        <p14:creationId xmlns:p14="http://schemas.microsoft.com/office/powerpoint/2010/main" val="34733180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568" y="476672"/>
            <a:ext cx="3150372" cy="758952"/>
          </a:xfrm>
        </p:spPr>
        <p:txBody>
          <a:bodyPr>
            <a:normAutofit fontScale="90000"/>
          </a:bodyPr>
          <a:lstStyle/>
          <a:p>
            <a:r>
              <a:rPr lang="es-AR" b="1" dirty="0" smtClean="0">
                <a:solidFill>
                  <a:schemeClr val="tx1"/>
                </a:solidFill>
              </a:rPr>
              <a:t>Momentos de </a:t>
            </a:r>
            <a:r>
              <a:rPr lang="es-AR" b="1" dirty="0" err="1" smtClean="0">
                <a:solidFill>
                  <a:schemeClr val="tx1"/>
                </a:solidFill>
              </a:rPr>
              <a:t>Hu</a:t>
            </a:r>
            <a:endParaRPr lang="es-ES" b="1" dirty="0">
              <a:solidFill>
                <a:schemeClr val="tx1"/>
              </a:solidFill>
            </a:endParaRPr>
          </a:p>
        </p:txBody>
      </p:sp>
      <p:sp>
        <p:nvSpPr>
          <p:cNvPr id="5" name="Rectángulo 4"/>
          <p:cNvSpPr/>
          <p:nvPr/>
        </p:nvSpPr>
        <p:spPr>
          <a:xfrm>
            <a:off x="4227252" y="856148"/>
            <a:ext cx="4572000" cy="1200329"/>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p>
            <a:r>
              <a:rPr lang="es-AR" dirty="0" smtClean="0">
                <a:solidFill>
                  <a:schemeClr val="tx1"/>
                </a:solidFill>
              </a:rPr>
              <a:t>Un </a:t>
            </a:r>
            <a:r>
              <a:rPr lang="es-AR" dirty="0">
                <a:solidFill>
                  <a:schemeClr val="tx1"/>
                </a:solidFill>
              </a:rPr>
              <a:t>momento de imagen es cierto promedio ponderado particular de las intensidades de los píxeles de una imagen; o también una función de tales momentos.</a:t>
            </a:r>
            <a:endParaRPr lang="es-ES" dirty="0">
              <a:solidFill>
                <a:schemeClr val="tx1"/>
              </a:solidFill>
            </a:endParaRPr>
          </a:p>
        </p:txBody>
      </p:sp>
      <p:pic>
        <p:nvPicPr>
          <p:cNvPr id="6" name="Imagen 5"/>
          <p:cNvPicPr>
            <a:picLocks noChangeAspect="1"/>
          </p:cNvPicPr>
          <p:nvPr/>
        </p:nvPicPr>
        <p:blipFill>
          <a:blip r:embed="rId2"/>
          <a:stretch>
            <a:fillRect/>
          </a:stretch>
        </p:blipFill>
        <p:spPr>
          <a:xfrm>
            <a:off x="251520" y="1352012"/>
            <a:ext cx="3741322" cy="4401167"/>
          </a:xfrm>
          <a:prstGeom prst="rect">
            <a:avLst/>
          </a:prstGeom>
        </p:spPr>
      </p:pic>
      <p:sp>
        <p:nvSpPr>
          <p:cNvPr id="7" name="Rectángulo 6"/>
          <p:cNvSpPr/>
          <p:nvPr/>
        </p:nvSpPr>
        <p:spPr>
          <a:xfrm>
            <a:off x="179512" y="5869567"/>
            <a:ext cx="388533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AR" dirty="0"/>
              <a:t>Los momentos centrales son invariantes a la traslación.</a:t>
            </a:r>
            <a:endParaRPr lang="es-ES" dirty="0"/>
          </a:p>
        </p:txBody>
      </p:sp>
      <p:pic>
        <p:nvPicPr>
          <p:cNvPr id="8" name="Imagen 7"/>
          <p:cNvPicPr>
            <a:picLocks noChangeAspect="1"/>
          </p:cNvPicPr>
          <p:nvPr/>
        </p:nvPicPr>
        <p:blipFill>
          <a:blip r:embed="rId3"/>
          <a:stretch>
            <a:fillRect/>
          </a:stretch>
        </p:blipFill>
        <p:spPr>
          <a:xfrm>
            <a:off x="3042251" y="2900386"/>
            <a:ext cx="5991412" cy="1215798"/>
          </a:xfrm>
          <a:prstGeom prst="rect">
            <a:avLst/>
          </a:prstGeom>
        </p:spPr>
      </p:pic>
      <p:pic>
        <p:nvPicPr>
          <p:cNvPr id="9" name="Imagen 8"/>
          <p:cNvPicPr>
            <a:picLocks noChangeAspect="1"/>
          </p:cNvPicPr>
          <p:nvPr/>
        </p:nvPicPr>
        <p:blipFill>
          <a:blip r:embed="rId4"/>
          <a:stretch>
            <a:fillRect/>
          </a:stretch>
        </p:blipFill>
        <p:spPr>
          <a:xfrm>
            <a:off x="3597567" y="4329138"/>
            <a:ext cx="5436096" cy="2074710"/>
          </a:xfrm>
          <a:prstGeom prst="rect">
            <a:avLst/>
          </a:prstGeom>
        </p:spPr>
      </p:pic>
    </p:spTree>
    <p:extLst>
      <p:ext uri="{BB962C8B-B14F-4D97-AF65-F5344CB8AC3E}">
        <p14:creationId xmlns:p14="http://schemas.microsoft.com/office/powerpoint/2010/main" val="3768305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Oído humano</a:t>
            </a:r>
            <a:endParaRPr lang="es-ES" dirty="0">
              <a:solidFill>
                <a:schemeClr val="tx1"/>
              </a:solidFill>
            </a:endParaRPr>
          </a:p>
        </p:txBody>
      </p:sp>
      <p:sp>
        <p:nvSpPr>
          <p:cNvPr id="4" name="3 CuadroTexto"/>
          <p:cNvSpPr txBox="1"/>
          <p:nvPr/>
        </p:nvSpPr>
        <p:spPr>
          <a:xfrm>
            <a:off x="2267744" y="3356992"/>
            <a:ext cx="1296144" cy="369332"/>
          </a:xfrm>
          <a:prstGeom prst="rect">
            <a:avLst/>
          </a:prstGeom>
          <a:solidFill>
            <a:schemeClr val="bg1"/>
          </a:solidFill>
        </p:spPr>
        <p:txBody>
          <a:bodyPr wrap="square" rtlCol="0">
            <a:spAutoFit/>
          </a:bodyPr>
          <a:lstStyle/>
          <a:p>
            <a:endParaRPr lang="es-ES" dirty="0"/>
          </a:p>
        </p:txBody>
      </p:sp>
      <p:pic>
        <p:nvPicPr>
          <p:cNvPr id="3" name="Imagen 2"/>
          <p:cNvPicPr>
            <a:picLocks noChangeAspect="1"/>
          </p:cNvPicPr>
          <p:nvPr/>
        </p:nvPicPr>
        <p:blipFill>
          <a:blip r:embed="rId2"/>
          <a:stretch>
            <a:fillRect/>
          </a:stretch>
        </p:blipFill>
        <p:spPr>
          <a:xfrm>
            <a:off x="608512" y="1268760"/>
            <a:ext cx="7920880" cy="5359796"/>
          </a:xfrm>
          <a:prstGeom prst="rect">
            <a:avLst/>
          </a:prstGeom>
        </p:spPr>
      </p:pic>
    </p:spTree>
    <p:extLst>
      <p:ext uri="{BB962C8B-B14F-4D97-AF65-F5344CB8AC3E}">
        <p14:creationId xmlns:p14="http://schemas.microsoft.com/office/powerpoint/2010/main" val="6911119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Oído electrónico</a:t>
            </a:r>
            <a:endParaRPr lang="es-ES" dirty="0">
              <a:solidFill>
                <a:schemeClr val="tx1"/>
              </a:solidFill>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36" t="24676" r="33582" b="34408"/>
          <a:stretch/>
        </p:blipFill>
        <p:spPr bwMode="auto">
          <a:xfrm>
            <a:off x="1331640" y="1556792"/>
            <a:ext cx="6336704" cy="482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2123728" y="3212976"/>
            <a:ext cx="1296144" cy="369332"/>
          </a:xfrm>
          <a:prstGeom prst="rect">
            <a:avLst/>
          </a:prstGeom>
          <a:solidFill>
            <a:schemeClr val="bg1"/>
          </a:solidFill>
        </p:spPr>
        <p:txBody>
          <a:bodyPr wrap="square" rtlCol="0">
            <a:spAutoFit/>
          </a:bodyPr>
          <a:lstStyle/>
          <a:p>
            <a:endParaRPr lang="es-ES" dirty="0"/>
          </a:p>
        </p:txBody>
      </p:sp>
      <p:pic>
        <p:nvPicPr>
          <p:cNvPr id="5" name="Imagen 4"/>
          <p:cNvPicPr>
            <a:picLocks noChangeAspect="1"/>
          </p:cNvPicPr>
          <p:nvPr/>
        </p:nvPicPr>
        <p:blipFill>
          <a:blip r:embed="rId3"/>
          <a:stretch>
            <a:fillRect/>
          </a:stretch>
        </p:blipFill>
        <p:spPr>
          <a:xfrm>
            <a:off x="2195736" y="5877272"/>
            <a:ext cx="1298561" cy="371888"/>
          </a:xfrm>
          <a:prstGeom prst="rect">
            <a:avLst/>
          </a:prstGeom>
        </p:spPr>
      </p:pic>
    </p:spTree>
    <p:extLst>
      <p:ext uri="{BB962C8B-B14F-4D97-AF65-F5344CB8AC3E}">
        <p14:creationId xmlns:p14="http://schemas.microsoft.com/office/powerpoint/2010/main" val="300986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52120" y="228600"/>
            <a:ext cx="3184032" cy="758952"/>
          </a:xfrm>
        </p:spPr>
        <p:txBody>
          <a:bodyPr/>
          <a:lstStyle/>
          <a:p>
            <a:r>
              <a:rPr lang="es-ES" dirty="0" smtClean="0">
                <a:solidFill>
                  <a:schemeClr val="tx1"/>
                </a:solidFill>
              </a:rPr>
              <a:t>SENTIDOS</a:t>
            </a:r>
            <a:endParaRPr lang="es-ES" dirty="0">
              <a:solidFill>
                <a:schemeClr val="tx1"/>
              </a:solidFill>
            </a:endParaRPr>
          </a:p>
        </p:txBody>
      </p:sp>
      <p:sp>
        <p:nvSpPr>
          <p:cNvPr id="4" name="Rectángulo 3"/>
          <p:cNvSpPr/>
          <p:nvPr/>
        </p:nvSpPr>
        <p:spPr>
          <a:xfrm>
            <a:off x="6012160" y="1628800"/>
            <a:ext cx="2823992" cy="1754326"/>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b="1" dirty="0">
                <a:solidFill>
                  <a:schemeClr val="bg1"/>
                </a:solidFill>
              </a:rPr>
              <a:t>Sentido </a:t>
            </a:r>
            <a:r>
              <a:rPr lang="es-ES" b="1" dirty="0" smtClean="0">
                <a:solidFill>
                  <a:schemeClr val="bg1"/>
                </a:solidFill>
              </a:rPr>
              <a:t>del gusto</a:t>
            </a:r>
            <a:r>
              <a:rPr lang="es-ES" dirty="0" smtClean="0">
                <a:solidFill>
                  <a:schemeClr val="bg1"/>
                </a:solidFill>
              </a:rPr>
              <a:t> </a:t>
            </a:r>
            <a:r>
              <a:rPr lang="es-ES" dirty="0">
                <a:solidFill>
                  <a:schemeClr val="bg1"/>
                </a:solidFill>
              </a:rPr>
              <a:t>o de </a:t>
            </a:r>
            <a:r>
              <a:rPr lang="es-ES" b="1" dirty="0" smtClean="0">
                <a:solidFill>
                  <a:schemeClr val="bg1"/>
                </a:solidFill>
              </a:rPr>
              <a:t>sabor</a:t>
            </a:r>
            <a:r>
              <a:rPr lang="es-ES" dirty="0" smtClean="0">
                <a:solidFill>
                  <a:schemeClr val="bg1"/>
                </a:solidFill>
              </a:rPr>
              <a:t>:</a:t>
            </a:r>
            <a:endParaRPr lang="es-ES" dirty="0">
              <a:solidFill>
                <a:schemeClr val="bg1"/>
              </a:solidFill>
            </a:endParaRPr>
          </a:p>
          <a:p>
            <a:endParaRPr lang="es-ES" dirty="0">
              <a:solidFill>
                <a:schemeClr val="bg1"/>
              </a:solidFill>
            </a:endParaRPr>
          </a:p>
          <a:p>
            <a:r>
              <a:rPr lang="es-ES" dirty="0">
                <a:solidFill>
                  <a:schemeClr val="bg1"/>
                </a:solidFill>
              </a:rPr>
              <a:t> es </a:t>
            </a:r>
            <a:r>
              <a:rPr lang="es-ES" dirty="0" smtClean="0">
                <a:solidFill>
                  <a:schemeClr val="bg1"/>
                </a:solidFill>
              </a:rPr>
              <a:t>uno de los dos sentidos químicos del cuerpo </a:t>
            </a:r>
            <a:endParaRPr lang="es-ES" dirty="0">
              <a:solidFill>
                <a:schemeClr val="bg1"/>
              </a:solidFill>
            </a:endParaRPr>
          </a:p>
        </p:txBody>
      </p:sp>
      <p:sp>
        <p:nvSpPr>
          <p:cNvPr id="7" name="Rectángulo 6"/>
          <p:cNvSpPr/>
          <p:nvPr/>
        </p:nvSpPr>
        <p:spPr>
          <a:xfrm>
            <a:off x="203274" y="4419872"/>
            <a:ext cx="8568952" cy="230832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sz="1600" b="1" dirty="0">
                <a:solidFill>
                  <a:schemeClr val="bg1"/>
                </a:solidFill>
              </a:rPr>
              <a:t>P</a:t>
            </a:r>
            <a:r>
              <a:rPr lang="es-ES" sz="1600" dirty="0" smtClean="0">
                <a:solidFill>
                  <a:schemeClr val="bg1"/>
                </a:solidFill>
              </a:rPr>
              <a:t>or </a:t>
            </a:r>
            <a:r>
              <a:rPr lang="es-ES" sz="1600" dirty="0">
                <a:solidFill>
                  <a:schemeClr val="bg1"/>
                </a:solidFill>
              </a:rPr>
              <a:t>lo menos </a:t>
            </a:r>
            <a:r>
              <a:rPr lang="es-ES" sz="1600" dirty="0" smtClean="0">
                <a:solidFill>
                  <a:schemeClr val="bg1"/>
                </a:solidFill>
              </a:rPr>
              <a:t>hay cuatro </a:t>
            </a:r>
            <a:r>
              <a:rPr lang="es-ES" sz="1600" dirty="0">
                <a:solidFill>
                  <a:schemeClr val="bg1"/>
                </a:solidFill>
              </a:rPr>
              <a:t>tipos de gustos o receptores en la </a:t>
            </a:r>
            <a:r>
              <a:rPr lang="es-ES" sz="1600" dirty="0" smtClean="0">
                <a:solidFill>
                  <a:schemeClr val="bg1"/>
                </a:solidFill>
              </a:rPr>
              <a:t>lengua y </a:t>
            </a:r>
            <a:r>
              <a:rPr lang="es-ES" sz="1600" dirty="0">
                <a:solidFill>
                  <a:schemeClr val="bg1"/>
                </a:solidFill>
              </a:rPr>
              <a:t>por lo </a:t>
            </a:r>
            <a:r>
              <a:rPr lang="es-ES" sz="1600" dirty="0" smtClean="0">
                <a:solidFill>
                  <a:schemeClr val="bg1"/>
                </a:solidFill>
              </a:rPr>
              <a:t>tanto son </a:t>
            </a:r>
            <a:r>
              <a:rPr lang="es-ES" sz="1600" dirty="0">
                <a:solidFill>
                  <a:schemeClr val="bg1"/>
                </a:solidFill>
              </a:rPr>
              <a:t>los anatomistas los que discuten si éstos constituyen cuatro o más sentidos, dado que cada receptor transporta la información a una región ligeramente diferente del cerebro. </a:t>
            </a:r>
            <a:endParaRPr lang="es-ES" sz="1600" dirty="0" smtClean="0">
              <a:solidFill>
                <a:schemeClr val="bg1"/>
              </a:solidFill>
            </a:endParaRPr>
          </a:p>
          <a:p>
            <a:r>
              <a:rPr lang="es-ES" sz="1600" dirty="0" smtClean="0">
                <a:solidFill>
                  <a:schemeClr val="bg1"/>
                </a:solidFill>
              </a:rPr>
              <a:t>Los </a:t>
            </a:r>
            <a:r>
              <a:rPr lang="es-ES" sz="1600" dirty="0">
                <a:solidFill>
                  <a:schemeClr val="bg1"/>
                </a:solidFill>
              </a:rPr>
              <a:t>cuatro receptores bien conocidos detectaron el </a:t>
            </a:r>
            <a:r>
              <a:rPr lang="es-ES" sz="1600" b="1" u="sng" dirty="0">
                <a:solidFill>
                  <a:schemeClr val="bg1"/>
                </a:solidFill>
              </a:rPr>
              <a:t>dulce</a:t>
            </a:r>
            <a:r>
              <a:rPr lang="es-ES" sz="1600" dirty="0">
                <a:solidFill>
                  <a:schemeClr val="bg1"/>
                </a:solidFill>
              </a:rPr>
              <a:t>, el </a:t>
            </a:r>
            <a:r>
              <a:rPr lang="es-ES" sz="1600" b="1" u="sng" dirty="0">
                <a:solidFill>
                  <a:schemeClr val="bg1"/>
                </a:solidFill>
              </a:rPr>
              <a:t>salado</a:t>
            </a:r>
            <a:r>
              <a:rPr lang="es-ES" sz="1600" dirty="0">
                <a:solidFill>
                  <a:schemeClr val="bg1"/>
                </a:solidFill>
              </a:rPr>
              <a:t>, el </a:t>
            </a:r>
            <a:r>
              <a:rPr lang="es-ES" sz="1600" b="1" u="sng" dirty="0">
                <a:solidFill>
                  <a:schemeClr val="bg1"/>
                </a:solidFill>
              </a:rPr>
              <a:t>amargo</a:t>
            </a:r>
            <a:r>
              <a:rPr lang="es-ES" sz="1600" dirty="0">
                <a:solidFill>
                  <a:schemeClr val="bg1"/>
                </a:solidFill>
              </a:rPr>
              <a:t>, y el </a:t>
            </a:r>
            <a:r>
              <a:rPr lang="es-ES" sz="1600" b="1" u="sng" dirty="0">
                <a:solidFill>
                  <a:schemeClr val="bg1"/>
                </a:solidFill>
              </a:rPr>
              <a:t>ácido</a:t>
            </a:r>
            <a:r>
              <a:rPr lang="es-ES" sz="1600" dirty="0">
                <a:solidFill>
                  <a:schemeClr val="bg1"/>
                </a:solidFill>
              </a:rPr>
              <a:t>, aunque los receptores para dulce y amargo no se han identificado definitivamente. </a:t>
            </a:r>
            <a:endParaRPr lang="es-ES" sz="1600" dirty="0" smtClean="0">
              <a:solidFill>
                <a:schemeClr val="bg1"/>
              </a:solidFill>
            </a:endParaRPr>
          </a:p>
          <a:p>
            <a:r>
              <a:rPr lang="es-ES" sz="1600" dirty="0" smtClean="0">
                <a:solidFill>
                  <a:schemeClr val="bg1"/>
                </a:solidFill>
              </a:rPr>
              <a:t>Un </a:t>
            </a:r>
            <a:r>
              <a:rPr lang="es-ES" sz="1600" dirty="0">
                <a:solidFill>
                  <a:schemeClr val="bg1"/>
                </a:solidFill>
              </a:rPr>
              <a:t>quinto receptor para una sensación llamada </a:t>
            </a:r>
            <a:r>
              <a:rPr lang="es-ES" sz="1600" b="1" i="1" u="sng" dirty="0" err="1">
                <a:solidFill>
                  <a:schemeClr val="bg1"/>
                </a:solidFill>
              </a:rPr>
              <a:t>umami</a:t>
            </a:r>
            <a:r>
              <a:rPr lang="es-ES" sz="1600" dirty="0">
                <a:solidFill>
                  <a:schemeClr val="bg1"/>
                </a:solidFill>
              </a:rPr>
              <a:t>, fue descrita por primera vez en 1908 y su existencia confirmada en el año 2000. El receptor del </a:t>
            </a:r>
            <a:r>
              <a:rPr lang="es-ES" sz="1600" dirty="0" err="1">
                <a:solidFill>
                  <a:schemeClr val="bg1"/>
                </a:solidFill>
              </a:rPr>
              <a:t>umami</a:t>
            </a:r>
            <a:r>
              <a:rPr lang="es-ES" sz="1600" dirty="0">
                <a:solidFill>
                  <a:schemeClr val="bg1"/>
                </a:solidFill>
              </a:rPr>
              <a:t> detecta el aminoácido glutamato, un sabor encontrado comúnmente en </a:t>
            </a:r>
            <a:r>
              <a:rPr lang="es-ES" sz="1600" dirty="0" smtClean="0">
                <a:solidFill>
                  <a:schemeClr val="bg1"/>
                </a:solidFill>
              </a:rPr>
              <a:t>la carne</a:t>
            </a:r>
            <a:r>
              <a:rPr lang="es-ES" sz="1600" dirty="0">
                <a:solidFill>
                  <a:schemeClr val="bg1"/>
                </a:solidFill>
              </a:rPr>
              <a:t>, y en </a:t>
            </a:r>
            <a:r>
              <a:rPr lang="es-ES" sz="1600" dirty="0" smtClean="0">
                <a:solidFill>
                  <a:schemeClr val="bg1"/>
                </a:solidFill>
              </a:rPr>
              <a:t>condimentos artificiales </a:t>
            </a:r>
            <a:r>
              <a:rPr lang="es-ES" sz="1600" dirty="0">
                <a:solidFill>
                  <a:schemeClr val="bg1"/>
                </a:solidFill>
              </a:rPr>
              <a:t>tales como glutamato </a:t>
            </a:r>
            <a:r>
              <a:rPr lang="es-ES" sz="1600" dirty="0" err="1">
                <a:solidFill>
                  <a:schemeClr val="bg1"/>
                </a:solidFill>
              </a:rPr>
              <a:t>monosódico</a:t>
            </a:r>
            <a:r>
              <a:rPr lang="es-ES" sz="1600" dirty="0">
                <a:solidFill>
                  <a:schemeClr val="bg1"/>
                </a:solidFill>
              </a:rPr>
              <a:t>.</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23075"/>
            <a:ext cx="5596408" cy="4212033"/>
          </a:xfrm>
          <a:prstGeom prst="rect">
            <a:avLst/>
          </a:prstGeom>
        </p:spPr>
      </p:pic>
    </p:spTree>
    <p:extLst>
      <p:ext uri="{BB962C8B-B14F-4D97-AF65-F5344CB8AC3E}">
        <p14:creationId xmlns:p14="http://schemas.microsoft.com/office/powerpoint/2010/main" val="4041363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solidFill>
                  <a:schemeClr val="tx1"/>
                </a:solidFill>
              </a:rPr>
              <a:t>Kit oído electrónico</a:t>
            </a:r>
            <a:endParaRPr lang="es-ES" dirty="0">
              <a:solidFill>
                <a:schemeClr val="tx1"/>
              </a:solidFill>
            </a:endParaRPr>
          </a:p>
        </p:txBody>
      </p:sp>
      <p:pic>
        <p:nvPicPr>
          <p:cNvPr id="3" name="Imagen 2"/>
          <p:cNvPicPr>
            <a:picLocks noChangeAspect="1"/>
          </p:cNvPicPr>
          <p:nvPr/>
        </p:nvPicPr>
        <p:blipFill rotWithShape="1">
          <a:blip r:embed="rId2"/>
          <a:srcRect l="40949" t="30240" r="25314" b="27481"/>
          <a:stretch/>
        </p:blipFill>
        <p:spPr>
          <a:xfrm>
            <a:off x="179512" y="1628800"/>
            <a:ext cx="5975582" cy="4680520"/>
          </a:xfrm>
          <a:prstGeom prst="rect">
            <a:avLst/>
          </a:prstGeom>
        </p:spPr>
      </p:pic>
      <p:sp>
        <p:nvSpPr>
          <p:cNvPr id="4" name="Rectángulo 3"/>
          <p:cNvSpPr/>
          <p:nvPr/>
        </p:nvSpPr>
        <p:spPr>
          <a:xfrm>
            <a:off x="6188360" y="2636912"/>
            <a:ext cx="2681058"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AR" dirty="0" smtClean="0">
                <a:solidFill>
                  <a:srgbClr val="222222"/>
                </a:solidFill>
                <a:latin typeface="arial" panose="020B0604020202020204" pitchFamily="34" charset="0"/>
              </a:rPr>
              <a:t>El</a:t>
            </a:r>
            <a:r>
              <a:rPr lang="es-AR" dirty="0">
                <a:solidFill>
                  <a:srgbClr val="222222"/>
                </a:solidFill>
                <a:latin typeface="arial" panose="020B0604020202020204" pitchFamily="34" charset="0"/>
              </a:rPr>
              <a:t> </a:t>
            </a:r>
            <a:r>
              <a:rPr lang="es-AR" b="1" dirty="0">
                <a:solidFill>
                  <a:srgbClr val="222222"/>
                </a:solidFill>
                <a:latin typeface="arial" panose="020B0604020202020204" pitchFamily="34" charset="0"/>
              </a:rPr>
              <a:t>oído humano</a:t>
            </a:r>
            <a:r>
              <a:rPr lang="es-AR" dirty="0">
                <a:solidFill>
                  <a:srgbClr val="222222"/>
                </a:solidFill>
                <a:latin typeface="arial" panose="020B0604020202020204" pitchFamily="34" charset="0"/>
              </a:rPr>
              <a:t> es capaz de </a:t>
            </a:r>
            <a:r>
              <a:rPr lang="es-AR" b="1" dirty="0">
                <a:solidFill>
                  <a:srgbClr val="222222"/>
                </a:solidFill>
                <a:latin typeface="arial" panose="020B0604020202020204" pitchFamily="34" charset="0"/>
              </a:rPr>
              <a:t>percibir</a:t>
            </a:r>
            <a:r>
              <a:rPr lang="es-AR" dirty="0">
                <a:solidFill>
                  <a:srgbClr val="222222"/>
                </a:solidFill>
                <a:latin typeface="arial" panose="020B0604020202020204" pitchFamily="34" charset="0"/>
              </a:rPr>
              <a:t> frecuencias entre los 20 </a:t>
            </a:r>
            <a:r>
              <a:rPr lang="es-AR" b="1" dirty="0">
                <a:solidFill>
                  <a:srgbClr val="222222"/>
                </a:solidFill>
                <a:latin typeface="arial" panose="020B0604020202020204" pitchFamily="34" charset="0"/>
              </a:rPr>
              <a:t>Hertz</a:t>
            </a:r>
            <a:r>
              <a:rPr lang="es-AR" dirty="0">
                <a:solidFill>
                  <a:srgbClr val="222222"/>
                </a:solidFill>
                <a:latin typeface="arial" panose="020B0604020202020204" pitchFamily="34" charset="0"/>
              </a:rPr>
              <a:t> (la más grave) a los 20.000 </a:t>
            </a:r>
            <a:r>
              <a:rPr lang="es-AR" b="1" dirty="0">
                <a:solidFill>
                  <a:srgbClr val="222222"/>
                </a:solidFill>
                <a:latin typeface="arial" panose="020B0604020202020204" pitchFamily="34" charset="0"/>
              </a:rPr>
              <a:t>Hertz</a:t>
            </a:r>
            <a:r>
              <a:rPr lang="es-AR" dirty="0">
                <a:solidFill>
                  <a:srgbClr val="222222"/>
                </a:solidFill>
                <a:latin typeface="arial" panose="020B0604020202020204" pitchFamily="34" charset="0"/>
              </a:rPr>
              <a:t> (la más aguda).</a:t>
            </a:r>
            <a:endParaRPr lang="es-ES" dirty="0"/>
          </a:p>
        </p:txBody>
      </p:sp>
    </p:spTree>
    <p:extLst>
      <p:ext uri="{BB962C8B-B14F-4D97-AF65-F5344CB8AC3E}">
        <p14:creationId xmlns:p14="http://schemas.microsoft.com/office/powerpoint/2010/main" val="863348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3059832" y="1416652"/>
            <a:ext cx="3317450" cy="2485496"/>
          </a:xfrm>
          <a:prstGeom prst="rect">
            <a:avLst/>
          </a:prstGeom>
        </p:spPr>
      </p:pic>
      <p:pic>
        <p:nvPicPr>
          <p:cNvPr id="18" name="Imagen 17"/>
          <p:cNvPicPr>
            <a:picLocks noChangeAspect="1"/>
          </p:cNvPicPr>
          <p:nvPr/>
        </p:nvPicPr>
        <p:blipFill>
          <a:blip r:embed="rId3"/>
          <a:stretch>
            <a:fillRect/>
          </a:stretch>
        </p:blipFill>
        <p:spPr>
          <a:xfrm>
            <a:off x="107504" y="1340768"/>
            <a:ext cx="3531076" cy="2645548"/>
          </a:xfrm>
          <a:prstGeom prst="rect">
            <a:avLst/>
          </a:prstGeom>
        </p:spPr>
      </p:pic>
      <p:sp>
        <p:nvSpPr>
          <p:cNvPr id="2" name="Título 1"/>
          <p:cNvSpPr>
            <a:spLocks noGrp="1"/>
          </p:cNvSpPr>
          <p:nvPr>
            <p:ph type="title"/>
          </p:nvPr>
        </p:nvSpPr>
        <p:spPr>
          <a:xfrm>
            <a:off x="323528" y="336741"/>
            <a:ext cx="8534400" cy="758952"/>
          </a:xfrm>
        </p:spPr>
        <p:txBody>
          <a:bodyPr>
            <a:normAutofit fontScale="90000"/>
          </a:bodyPr>
          <a:lstStyle/>
          <a:p>
            <a:r>
              <a:rPr lang="es-ES" b="1" dirty="0" smtClean="0">
                <a:solidFill>
                  <a:schemeClr val="tx1"/>
                </a:solidFill>
              </a:rPr>
              <a:t>Extracción de características para reconocimiento de palabras</a:t>
            </a:r>
            <a:endParaRPr lang="es-ES" b="1" dirty="0">
              <a:solidFill>
                <a:schemeClr val="tx1"/>
              </a:solidFill>
            </a:endParaRPr>
          </a:p>
        </p:txBody>
      </p:sp>
      <p:sp>
        <p:nvSpPr>
          <p:cNvPr id="5" name="CuadroTexto 4"/>
          <p:cNvSpPr txBox="1"/>
          <p:nvPr/>
        </p:nvSpPr>
        <p:spPr>
          <a:xfrm>
            <a:off x="611560" y="1652596"/>
            <a:ext cx="1368152" cy="400110"/>
          </a:xfrm>
          <a:prstGeom prst="rect">
            <a:avLst/>
          </a:prstGeom>
          <a:noFill/>
        </p:spPr>
        <p:txBody>
          <a:bodyPr wrap="square" rtlCol="0">
            <a:spAutoFit/>
          </a:bodyPr>
          <a:lstStyle/>
          <a:p>
            <a:r>
              <a:rPr lang="es-ES" sz="1000" dirty="0" smtClean="0"/>
              <a:t>Captura de la palabra AMARILLO</a:t>
            </a:r>
            <a:endParaRPr lang="es-ES" sz="1000" dirty="0"/>
          </a:p>
        </p:txBody>
      </p:sp>
      <p:sp>
        <p:nvSpPr>
          <p:cNvPr id="7" name="CuadroTexto 6"/>
          <p:cNvSpPr txBox="1"/>
          <p:nvPr/>
        </p:nvSpPr>
        <p:spPr>
          <a:xfrm>
            <a:off x="3715629" y="2402361"/>
            <a:ext cx="2210862" cy="246221"/>
          </a:xfrm>
          <a:prstGeom prst="rect">
            <a:avLst/>
          </a:prstGeom>
          <a:noFill/>
        </p:spPr>
        <p:txBody>
          <a:bodyPr wrap="none" rtlCol="0">
            <a:spAutoFit/>
          </a:bodyPr>
          <a:lstStyle/>
          <a:p>
            <a:r>
              <a:rPr lang="es-ES" sz="1000" dirty="0" err="1" smtClean="0"/>
              <a:t>Cepstrum</a:t>
            </a:r>
            <a:r>
              <a:rPr lang="es-ES" sz="1000" dirty="0" smtClean="0"/>
              <a:t> de la palabra AMARILLO</a:t>
            </a:r>
            <a:endParaRPr lang="es-ES" sz="1000" dirty="0"/>
          </a:p>
        </p:txBody>
      </p:sp>
      <p:pic>
        <p:nvPicPr>
          <p:cNvPr id="20" name="Imagen 19"/>
          <p:cNvPicPr>
            <a:picLocks noChangeAspect="1"/>
          </p:cNvPicPr>
          <p:nvPr/>
        </p:nvPicPr>
        <p:blipFill>
          <a:blip r:embed="rId4"/>
          <a:stretch>
            <a:fillRect/>
          </a:stretch>
        </p:blipFill>
        <p:spPr>
          <a:xfrm>
            <a:off x="5891409" y="1430131"/>
            <a:ext cx="3252591" cy="2436902"/>
          </a:xfrm>
          <a:prstGeom prst="rect">
            <a:avLst/>
          </a:prstGeom>
        </p:spPr>
      </p:pic>
      <p:sp>
        <p:nvSpPr>
          <p:cNvPr id="21" name="CuadroTexto 20"/>
          <p:cNvSpPr txBox="1"/>
          <p:nvPr/>
        </p:nvSpPr>
        <p:spPr>
          <a:xfrm>
            <a:off x="6948264" y="2099923"/>
            <a:ext cx="1804831" cy="400110"/>
          </a:xfrm>
          <a:prstGeom prst="rect">
            <a:avLst/>
          </a:prstGeom>
          <a:noFill/>
        </p:spPr>
        <p:txBody>
          <a:bodyPr wrap="square" rtlCol="0">
            <a:spAutoFit/>
          </a:bodyPr>
          <a:lstStyle/>
          <a:p>
            <a:r>
              <a:rPr lang="es-ES" sz="1000" dirty="0" smtClean="0"/>
              <a:t>Histograma del </a:t>
            </a:r>
            <a:r>
              <a:rPr lang="es-ES" sz="1000" dirty="0" err="1" smtClean="0"/>
              <a:t>cepstrum</a:t>
            </a:r>
            <a:r>
              <a:rPr lang="es-ES" sz="1000" dirty="0" smtClean="0"/>
              <a:t> de la palabra AMARILLO</a:t>
            </a:r>
            <a:endParaRPr lang="es-ES" sz="1000" dirty="0"/>
          </a:p>
        </p:txBody>
      </p:sp>
      <p:pic>
        <p:nvPicPr>
          <p:cNvPr id="22" name="Imagen 21"/>
          <p:cNvPicPr>
            <a:picLocks noChangeAspect="1"/>
          </p:cNvPicPr>
          <p:nvPr/>
        </p:nvPicPr>
        <p:blipFill>
          <a:blip r:embed="rId5"/>
          <a:stretch>
            <a:fillRect/>
          </a:stretch>
        </p:blipFill>
        <p:spPr>
          <a:xfrm>
            <a:off x="184529" y="3841962"/>
            <a:ext cx="3454051" cy="2587840"/>
          </a:xfrm>
          <a:prstGeom prst="rect">
            <a:avLst/>
          </a:prstGeom>
        </p:spPr>
      </p:pic>
      <p:sp>
        <p:nvSpPr>
          <p:cNvPr id="10" name="CuadroTexto 9"/>
          <p:cNvSpPr txBox="1"/>
          <p:nvPr/>
        </p:nvSpPr>
        <p:spPr>
          <a:xfrm>
            <a:off x="626076" y="4429477"/>
            <a:ext cx="1368152" cy="400110"/>
          </a:xfrm>
          <a:prstGeom prst="rect">
            <a:avLst/>
          </a:prstGeom>
          <a:noFill/>
        </p:spPr>
        <p:txBody>
          <a:bodyPr wrap="square" rtlCol="0">
            <a:spAutoFit/>
          </a:bodyPr>
          <a:lstStyle/>
          <a:p>
            <a:r>
              <a:rPr lang="es-ES" sz="1000" dirty="0" smtClean="0"/>
              <a:t>Captura de la palabra ROJO</a:t>
            </a:r>
            <a:endParaRPr lang="es-ES" sz="1000" dirty="0"/>
          </a:p>
        </p:txBody>
      </p:sp>
      <p:pic>
        <p:nvPicPr>
          <p:cNvPr id="23" name="Imagen 22"/>
          <p:cNvPicPr>
            <a:picLocks noChangeAspect="1"/>
          </p:cNvPicPr>
          <p:nvPr/>
        </p:nvPicPr>
        <p:blipFill>
          <a:blip r:embed="rId6"/>
          <a:stretch>
            <a:fillRect/>
          </a:stretch>
        </p:blipFill>
        <p:spPr>
          <a:xfrm>
            <a:off x="3059833" y="3799103"/>
            <a:ext cx="3511256" cy="2630699"/>
          </a:xfrm>
          <a:prstGeom prst="rect">
            <a:avLst/>
          </a:prstGeom>
        </p:spPr>
      </p:pic>
      <p:sp>
        <p:nvSpPr>
          <p:cNvPr id="11" name="CuadroTexto 10"/>
          <p:cNvSpPr txBox="1"/>
          <p:nvPr/>
        </p:nvSpPr>
        <p:spPr>
          <a:xfrm>
            <a:off x="3715605" y="4862581"/>
            <a:ext cx="1877437" cy="246221"/>
          </a:xfrm>
          <a:prstGeom prst="rect">
            <a:avLst/>
          </a:prstGeom>
          <a:noFill/>
        </p:spPr>
        <p:txBody>
          <a:bodyPr wrap="none" rtlCol="0">
            <a:spAutoFit/>
          </a:bodyPr>
          <a:lstStyle/>
          <a:p>
            <a:r>
              <a:rPr lang="es-ES" sz="1000" dirty="0" err="1" smtClean="0"/>
              <a:t>Cepstrum</a:t>
            </a:r>
            <a:r>
              <a:rPr lang="es-ES" sz="1000" dirty="0" smtClean="0"/>
              <a:t> de la palabra ROJO</a:t>
            </a:r>
            <a:endParaRPr lang="es-ES" sz="1000" dirty="0"/>
          </a:p>
        </p:txBody>
      </p:sp>
      <p:pic>
        <p:nvPicPr>
          <p:cNvPr id="24" name="Imagen 23"/>
          <p:cNvPicPr>
            <a:picLocks noChangeAspect="1"/>
          </p:cNvPicPr>
          <p:nvPr/>
        </p:nvPicPr>
        <p:blipFill>
          <a:blip r:embed="rId7"/>
          <a:stretch>
            <a:fillRect/>
          </a:stretch>
        </p:blipFill>
        <p:spPr>
          <a:xfrm>
            <a:off x="5891409" y="3832340"/>
            <a:ext cx="3269312" cy="2616736"/>
          </a:xfrm>
          <a:prstGeom prst="rect">
            <a:avLst/>
          </a:prstGeom>
        </p:spPr>
      </p:pic>
      <p:sp>
        <p:nvSpPr>
          <p:cNvPr id="25" name="CuadroTexto 24"/>
          <p:cNvSpPr txBox="1"/>
          <p:nvPr/>
        </p:nvSpPr>
        <p:spPr>
          <a:xfrm>
            <a:off x="6869456" y="4468214"/>
            <a:ext cx="1804831" cy="400110"/>
          </a:xfrm>
          <a:prstGeom prst="rect">
            <a:avLst/>
          </a:prstGeom>
          <a:noFill/>
        </p:spPr>
        <p:txBody>
          <a:bodyPr wrap="square" rtlCol="0">
            <a:spAutoFit/>
          </a:bodyPr>
          <a:lstStyle/>
          <a:p>
            <a:r>
              <a:rPr lang="es-ES" sz="1000" dirty="0" smtClean="0"/>
              <a:t>Histograma del </a:t>
            </a:r>
            <a:r>
              <a:rPr lang="es-ES" sz="1000" dirty="0" err="1" smtClean="0"/>
              <a:t>cepstrum</a:t>
            </a:r>
            <a:r>
              <a:rPr lang="es-ES" sz="1000" dirty="0" smtClean="0"/>
              <a:t> de la palabra ROJO</a:t>
            </a:r>
            <a:endParaRPr lang="es-ES" sz="1000" dirty="0"/>
          </a:p>
        </p:txBody>
      </p:sp>
    </p:spTree>
    <p:extLst>
      <p:ext uri="{BB962C8B-B14F-4D97-AF65-F5344CB8AC3E}">
        <p14:creationId xmlns:p14="http://schemas.microsoft.com/office/powerpoint/2010/main" val="28558840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580055" y="2598015"/>
            <a:ext cx="3775921" cy="2828991"/>
          </a:xfrm>
          <a:prstGeom prst="rect">
            <a:avLst/>
          </a:prstGeom>
        </p:spPr>
      </p:pic>
      <p:pic>
        <p:nvPicPr>
          <p:cNvPr id="3" name="Imagen 2"/>
          <p:cNvPicPr>
            <a:picLocks noChangeAspect="1"/>
          </p:cNvPicPr>
          <p:nvPr/>
        </p:nvPicPr>
        <p:blipFill>
          <a:blip r:embed="rId3"/>
          <a:stretch>
            <a:fillRect/>
          </a:stretch>
        </p:blipFill>
        <p:spPr>
          <a:xfrm>
            <a:off x="4568952" y="2506120"/>
            <a:ext cx="3818928" cy="2861212"/>
          </a:xfrm>
          <a:prstGeom prst="rect">
            <a:avLst/>
          </a:prstGeom>
        </p:spPr>
      </p:pic>
      <p:sp>
        <p:nvSpPr>
          <p:cNvPr id="2" name="Título 1"/>
          <p:cNvSpPr>
            <a:spLocks noGrp="1"/>
          </p:cNvSpPr>
          <p:nvPr>
            <p:ph type="title"/>
          </p:nvPr>
        </p:nvSpPr>
        <p:spPr/>
        <p:txBody>
          <a:bodyPr>
            <a:normAutofit fontScale="90000"/>
          </a:bodyPr>
          <a:lstStyle/>
          <a:p>
            <a:r>
              <a:rPr lang="es-ES" b="1" dirty="0" smtClean="0">
                <a:solidFill>
                  <a:schemeClr val="tx1"/>
                </a:solidFill>
              </a:rPr>
              <a:t>Extracción de características para reconocimiento de palabras</a:t>
            </a:r>
            <a:endParaRPr lang="es-ES" b="1" dirty="0">
              <a:solidFill>
                <a:schemeClr val="tx1"/>
              </a:solidFill>
            </a:endParaRPr>
          </a:p>
        </p:txBody>
      </p:sp>
      <p:sp>
        <p:nvSpPr>
          <p:cNvPr id="5" name="CuadroTexto 4"/>
          <p:cNvSpPr txBox="1"/>
          <p:nvPr/>
        </p:nvSpPr>
        <p:spPr>
          <a:xfrm>
            <a:off x="6948264" y="3099792"/>
            <a:ext cx="1368152" cy="400110"/>
          </a:xfrm>
          <a:prstGeom prst="rect">
            <a:avLst/>
          </a:prstGeom>
          <a:noFill/>
        </p:spPr>
        <p:txBody>
          <a:bodyPr wrap="square" rtlCol="0">
            <a:spAutoFit/>
          </a:bodyPr>
          <a:lstStyle/>
          <a:p>
            <a:r>
              <a:rPr lang="es-ES" sz="1000" dirty="0" smtClean="0"/>
              <a:t>Captura de la palabra VERDE</a:t>
            </a:r>
            <a:endParaRPr lang="es-ES" sz="1000" dirty="0"/>
          </a:p>
        </p:txBody>
      </p:sp>
      <p:sp>
        <p:nvSpPr>
          <p:cNvPr id="10" name="CuadroTexto 9"/>
          <p:cNvSpPr txBox="1"/>
          <p:nvPr/>
        </p:nvSpPr>
        <p:spPr>
          <a:xfrm>
            <a:off x="1043608" y="2899737"/>
            <a:ext cx="1368152" cy="400110"/>
          </a:xfrm>
          <a:prstGeom prst="rect">
            <a:avLst/>
          </a:prstGeom>
          <a:noFill/>
        </p:spPr>
        <p:txBody>
          <a:bodyPr wrap="square" rtlCol="0">
            <a:spAutoFit/>
          </a:bodyPr>
          <a:lstStyle/>
          <a:p>
            <a:r>
              <a:rPr lang="es-ES" sz="1000" dirty="0" smtClean="0"/>
              <a:t>Captura de la palabra BLANCO</a:t>
            </a:r>
            <a:endParaRPr lang="es-ES" sz="1000" dirty="0"/>
          </a:p>
        </p:txBody>
      </p:sp>
    </p:spTree>
    <p:extLst>
      <p:ext uri="{BB962C8B-B14F-4D97-AF65-F5344CB8AC3E}">
        <p14:creationId xmlns:p14="http://schemas.microsoft.com/office/powerpoint/2010/main" val="14547184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s-AR" sz="4000" dirty="0" smtClean="0">
                <a:solidFill>
                  <a:schemeClr val="bg1"/>
                </a:solidFill>
              </a:rPr>
              <a:t>Frecuencias de </a:t>
            </a:r>
            <a:r>
              <a:rPr lang="es-AR" sz="4000" dirty="0" err="1" smtClean="0">
                <a:solidFill>
                  <a:schemeClr val="bg1"/>
                </a:solidFill>
              </a:rPr>
              <a:t>Mel</a:t>
            </a:r>
            <a:endParaRPr lang="es-ES" sz="4000" dirty="0">
              <a:solidFill>
                <a:schemeClr val="bg1"/>
              </a:solidFill>
            </a:endParaRPr>
          </a:p>
        </p:txBody>
      </p:sp>
      <p:sp>
        <p:nvSpPr>
          <p:cNvPr id="4" name="Rectángulo 3"/>
          <p:cNvSpPr/>
          <p:nvPr/>
        </p:nvSpPr>
        <p:spPr>
          <a:xfrm>
            <a:off x="319250" y="1916832"/>
            <a:ext cx="5044837"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AR" dirty="0"/>
              <a:t>Las frecuencias de </a:t>
            </a:r>
            <a:r>
              <a:rPr lang="es-AR" dirty="0" err="1"/>
              <a:t>Mel</a:t>
            </a:r>
            <a:r>
              <a:rPr lang="es-AR" dirty="0"/>
              <a:t> son una transformación logarítmica de la frecuencia de una </a:t>
            </a:r>
            <a:r>
              <a:rPr lang="es-AR" dirty="0" smtClean="0"/>
              <a:t>señal. </a:t>
            </a:r>
            <a:r>
              <a:rPr lang="es-AR" dirty="0"/>
              <a:t>La idea central de esta transformación es que los sonidos a la misma distancia en la escala </a:t>
            </a:r>
            <a:r>
              <a:rPr lang="es-AR" dirty="0" err="1"/>
              <a:t>Mel</a:t>
            </a:r>
            <a:r>
              <a:rPr lang="es-AR" dirty="0"/>
              <a:t> se perciben como a la misma distancia por los </a:t>
            </a:r>
            <a:r>
              <a:rPr lang="es-AR" dirty="0" smtClean="0"/>
              <a:t>humanos.</a:t>
            </a:r>
            <a:endParaRPr lang="es-ES" dirty="0"/>
          </a:p>
        </p:txBody>
      </p:sp>
      <p:sp>
        <p:nvSpPr>
          <p:cNvPr id="5" name="Rectángulo 4"/>
          <p:cNvSpPr/>
          <p:nvPr/>
        </p:nvSpPr>
        <p:spPr>
          <a:xfrm>
            <a:off x="4254366" y="3356992"/>
            <a:ext cx="4572000" cy="2862322"/>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r>
              <a:rPr lang="es-AR" dirty="0"/>
              <a:t>Por ejemplo, la mayoría de los seres humanos pueden notar fácilmente la diferencia entre un sonido de 100 Hz y 200 Hz. Sin embargo, es mucho más difícil para los humanos poder diferenciar entre frecuencias más altas y más fácil para las frecuencias más bajas. Entonces, aunque la distancia entre los dos conjuntos de sonidos es la misma, nuestra percepción de la distancia no lo es</a:t>
            </a:r>
            <a:endParaRPr lang="es-ES" dirty="0"/>
          </a:p>
        </p:txBody>
      </p:sp>
    </p:spTree>
    <p:extLst>
      <p:ext uri="{BB962C8B-B14F-4D97-AF65-F5344CB8AC3E}">
        <p14:creationId xmlns:p14="http://schemas.microsoft.com/office/powerpoint/2010/main" val="2548648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3">
            <a:schemeClr val="lt1"/>
          </a:lnRef>
          <a:fillRef idx="1">
            <a:schemeClr val="accent3"/>
          </a:fillRef>
          <a:effectRef idx="1">
            <a:schemeClr val="accent3"/>
          </a:effectRef>
          <a:fontRef idx="minor">
            <a:schemeClr val="lt1"/>
          </a:fontRef>
        </p:style>
        <p:txBody>
          <a:bodyPr/>
          <a:lstStyle/>
          <a:p>
            <a:r>
              <a:rPr lang="es-AR" b="1" dirty="0" smtClean="0">
                <a:solidFill>
                  <a:schemeClr val="bg1"/>
                </a:solidFill>
              </a:rPr>
              <a:t>Espectro de sonidos</a:t>
            </a:r>
            <a:endParaRPr lang="es-ES" b="1" dirty="0">
              <a:solidFill>
                <a:schemeClr val="bg1"/>
              </a:solidFill>
            </a:endParaRPr>
          </a:p>
        </p:txBody>
      </p:sp>
      <p:pic>
        <p:nvPicPr>
          <p:cNvPr id="4" name="Marcador de contenido 3"/>
          <p:cNvPicPr>
            <a:picLocks noGrp="1" noChangeAspect="1"/>
          </p:cNvPicPr>
          <p:nvPr>
            <p:ph sz="quarter" idx="1"/>
          </p:nvPr>
        </p:nvPicPr>
        <p:blipFill>
          <a:blip r:embed="rId2"/>
          <a:stretch>
            <a:fillRect/>
          </a:stretch>
        </p:blipFill>
        <p:spPr>
          <a:xfrm>
            <a:off x="316833" y="2204864"/>
            <a:ext cx="8504238" cy="2953614"/>
          </a:xfrm>
          <a:prstGeom prst="rect">
            <a:avLst/>
          </a:prstGeom>
        </p:spPr>
      </p:pic>
    </p:spTree>
    <p:extLst>
      <p:ext uri="{BB962C8B-B14F-4D97-AF65-F5344CB8AC3E}">
        <p14:creationId xmlns:p14="http://schemas.microsoft.com/office/powerpoint/2010/main" val="249158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1752" y="116632"/>
            <a:ext cx="8534400" cy="870920"/>
          </a:xfrm>
        </p:spPr>
        <p:style>
          <a:lnRef idx="3">
            <a:schemeClr val="lt1"/>
          </a:lnRef>
          <a:fillRef idx="1">
            <a:schemeClr val="accent3"/>
          </a:fillRef>
          <a:effectRef idx="1">
            <a:schemeClr val="accent3"/>
          </a:effectRef>
          <a:fontRef idx="minor">
            <a:schemeClr val="lt1"/>
          </a:fontRef>
        </p:style>
        <p:txBody>
          <a:bodyPr>
            <a:normAutofit fontScale="90000"/>
          </a:bodyPr>
          <a:lstStyle/>
          <a:p>
            <a:r>
              <a:rPr lang="es-AR" b="1" dirty="0">
                <a:solidFill>
                  <a:schemeClr val="bg1"/>
                </a:solidFill>
              </a:rPr>
              <a:t> </a:t>
            </a:r>
            <a:r>
              <a:rPr lang="es-AR" b="1" dirty="0" smtClean="0">
                <a:solidFill>
                  <a:schemeClr val="bg1"/>
                </a:solidFill>
              </a:rPr>
              <a:t>Extracción </a:t>
            </a:r>
            <a:r>
              <a:rPr lang="es-AR" b="1" dirty="0">
                <a:solidFill>
                  <a:schemeClr val="bg1"/>
                </a:solidFill>
              </a:rPr>
              <a:t>de </a:t>
            </a:r>
            <a:r>
              <a:rPr lang="es-AR" b="1" dirty="0" smtClean="0">
                <a:solidFill>
                  <a:schemeClr val="bg1"/>
                </a:solidFill>
              </a:rPr>
              <a:t>características Reconocimiento </a:t>
            </a:r>
            <a:r>
              <a:rPr lang="es-AR" b="1" dirty="0">
                <a:solidFill>
                  <a:schemeClr val="bg1"/>
                </a:solidFill>
              </a:rPr>
              <a:t>de voz</a:t>
            </a:r>
            <a:endParaRPr lang="es-ES" b="1" dirty="0">
              <a:solidFill>
                <a:schemeClr val="bg1"/>
              </a:solidFill>
            </a:endParaRPr>
          </a:p>
        </p:txBody>
      </p:sp>
      <p:sp>
        <p:nvSpPr>
          <p:cNvPr id="3" name="Marcador de contenido 2"/>
          <p:cNvSpPr>
            <a:spLocks noGrp="1"/>
          </p:cNvSpPr>
          <p:nvPr>
            <p:ph sz="quarter" idx="1"/>
          </p:nvPr>
        </p:nvSpPr>
        <p:spPr>
          <a:xfrm>
            <a:off x="301752" y="1527048"/>
            <a:ext cx="8503920" cy="2622032"/>
          </a:xfrm>
        </p:spPr>
        <p:style>
          <a:lnRef idx="3">
            <a:schemeClr val="lt1"/>
          </a:lnRef>
          <a:fillRef idx="1">
            <a:schemeClr val="accent3"/>
          </a:fillRef>
          <a:effectRef idx="1">
            <a:schemeClr val="accent3"/>
          </a:effectRef>
          <a:fontRef idx="minor">
            <a:schemeClr val="lt1"/>
          </a:fontRef>
        </p:style>
        <p:txBody>
          <a:bodyPr>
            <a:normAutofit fontScale="85000" lnSpcReduction="10000"/>
          </a:bodyPr>
          <a:lstStyle/>
          <a:p>
            <a:r>
              <a:rPr lang="es-AR" b="1" dirty="0"/>
              <a:t>MFCC (</a:t>
            </a:r>
            <a:r>
              <a:rPr lang="es-AR" b="1" dirty="0" err="1"/>
              <a:t>Mel</a:t>
            </a:r>
            <a:r>
              <a:rPr lang="es-AR" b="1" dirty="0"/>
              <a:t> </a:t>
            </a:r>
            <a:r>
              <a:rPr lang="es-AR" b="1" dirty="0" err="1"/>
              <a:t>Frequency</a:t>
            </a:r>
            <a:r>
              <a:rPr lang="es-AR" b="1" dirty="0"/>
              <a:t> </a:t>
            </a:r>
            <a:r>
              <a:rPr lang="es-AR" b="1" dirty="0" err="1"/>
              <a:t>Cepstral</a:t>
            </a:r>
            <a:r>
              <a:rPr lang="es-AR" b="1" dirty="0"/>
              <a:t> </a:t>
            </a:r>
            <a:r>
              <a:rPr lang="es-AR" b="1" dirty="0" err="1"/>
              <a:t>Coefficients</a:t>
            </a:r>
            <a:r>
              <a:rPr lang="es-AR" b="1" dirty="0" smtClean="0"/>
              <a:t>)</a:t>
            </a:r>
          </a:p>
          <a:p>
            <a:endParaRPr lang="es-AR" b="1" dirty="0"/>
          </a:p>
          <a:p>
            <a:r>
              <a:rPr lang="es-AR" b="1" dirty="0" smtClean="0"/>
              <a:t> </a:t>
            </a:r>
            <a:r>
              <a:rPr lang="es-AR" b="1" dirty="0"/>
              <a:t>Este es uno de los métodos más populares para la extracción de características en el reconocimiento de </a:t>
            </a:r>
            <a:r>
              <a:rPr lang="es-AR" b="1" dirty="0" smtClean="0"/>
              <a:t>voz. </a:t>
            </a:r>
            <a:r>
              <a:rPr lang="es-AR" b="1" dirty="0"/>
              <a:t>Los coeficientes </a:t>
            </a:r>
            <a:r>
              <a:rPr lang="es-AR" b="1" dirty="0" err="1"/>
              <a:t>cepstrales</a:t>
            </a:r>
            <a:r>
              <a:rPr lang="es-AR" b="1" dirty="0"/>
              <a:t> en la escala </a:t>
            </a:r>
            <a:r>
              <a:rPr lang="es-AR" b="1" dirty="0" err="1"/>
              <a:t>Mel</a:t>
            </a:r>
            <a:r>
              <a:rPr lang="es-AR" b="1" dirty="0"/>
              <a:t> (MFCC) son una representación del espectro de potencia de una señal de voz.</a:t>
            </a:r>
            <a:endParaRPr lang="es-ES" b="1" dirty="0"/>
          </a:p>
        </p:txBody>
      </p:sp>
      <p:pic>
        <p:nvPicPr>
          <p:cNvPr id="4" name="Imagen 3"/>
          <p:cNvPicPr>
            <a:picLocks noChangeAspect="1"/>
          </p:cNvPicPr>
          <p:nvPr/>
        </p:nvPicPr>
        <p:blipFill>
          <a:blip r:embed="rId2"/>
          <a:stretch>
            <a:fillRect/>
          </a:stretch>
        </p:blipFill>
        <p:spPr>
          <a:xfrm>
            <a:off x="827584" y="4663643"/>
            <a:ext cx="1943371" cy="457264"/>
          </a:xfrm>
          <a:prstGeom prst="rect">
            <a:avLst/>
          </a:prstGeom>
        </p:spPr>
      </p:pic>
      <p:pic>
        <p:nvPicPr>
          <p:cNvPr id="5" name="Imagen 4"/>
          <p:cNvPicPr>
            <a:picLocks noChangeAspect="1"/>
          </p:cNvPicPr>
          <p:nvPr/>
        </p:nvPicPr>
        <p:blipFill>
          <a:blip r:embed="rId3"/>
          <a:stretch>
            <a:fillRect/>
          </a:stretch>
        </p:blipFill>
        <p:spPr>
          <a:xfrm>
            <a:off x="3203848" y="4611029"/>
            <a:ext cx="5191850" cy="1133633"/>
          </a:xfrm>
          <a:prstGeom prst="rect">
            <a:avLst/>
          </a:prstGeom>
        </p:spPr>
      </p:pic>
      <p:sp>
        <p:nvSpPr>
          <p:cNvPr id="6" name="CuadroTexto 5"/>
          <p:cNvSpPr txBox="1"/>
          <p:nvPr/>
        </p:nvSpPr>
        <p:spPr>
          <a:xfrm>
            <a:off x="5524885" y="4828519"/>
            <a:ext cx="631291"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s-AR" sz="3200" dirty="0" err="1" smtClean="0"/>
              <a:t>ln</a:t>
            </a:r>
            <a:endParaRPr lang="es-ES" sz="3200" dirty="0"/>
          </a:p>
        </p:txBody>
      </p:sp>
    </p:spTree>
    <p:extLst>
      <p:ext uri="{BB962C8B-B14F-4D97-AF65-F5344CB8AC3E}">
        <p14:creationId xmlns:p14="http://schemas.microsoft.com/office/powerpoint/2010/main" val="932199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style>
          <a:lnRef idx="3">
            <a:schemeClr val="lt1"/>
          </a:lnRef>
          <a:fillRef idx="1">
            <a:schemeClr val="accent3"/>
          </a:fillRef>
          <a:effectRef idx="1">
            <a:schemeClr val="accent3"/>
          </a:effectRef>
          <a:fontRef idx="minor">
            <a:schemeClr val="lt1"/>
          </a:fontRef>
        </p:style>
        <p:txBody>
          <a:bodyPr/>
          <a:lstStyle/>
          <a:p>
            <a:r>
              <a:rPr lang="es-AR" b="1" dirty="0" smtClean="0">
                <a:solidFill>
                  <a:schemeClr val="bg1"/>
                </a:solidFill>
              </a:rPr>
              <a:t>Escala </a:t>
            </a:r>
            <a:r>
              <a:rPr lang="es-AR" b="1" dirty="0" err="1" smtClean="0">
                <a:solidFill>
                  <a:schemeClr val="bg1"/>
                </a:solidFill>
              </a:rPr>
              <a:t>Mel</a:t>
            </a:r>
            <a:r>
              <a:rPr lang="es-AR" b="1" dirty="0" smtClean="0">
                <a:solidFill>
                  <a:schemeClr val="bg1"/>
                </a:solidFill>
              </a:rPr>
              <a:t> en función de Escala Hertz</a:t>
            </a:r>
            <a:endParaRPr lang="es-ES" b="1" dirty="0">
              <a:solidFill>
                <a:schemeClr val="bg1"/>
              </a:solidFill>
            </a:endParaRPr>
          </a:p>
        </p:txBody>
      </p:sp>
      <p:pic>
        <p:nvPicPr>
          <p:cNvPr id="5" name="Imagen 4"/>
          <p:cNvPicPr>
            <a:picLocks noChangeAspect="1"/>
          </p:cNvPicPr>
          <p:nvPr/>
        </p:nvPicPr>
        <p:blipFill>
          <a:blip r:embed="rId2"/>
          <a:stretch>
            <a:fillRect/>
          </a:stretch>
        </p:blipFill>
        <p:spPr>
          <a:xfrm>
            <a:off x="611560" y="1700808"/>
            <a:ext cx="4639322" cy="4391638"/>
          </a:xfrm>
          <a:prstGeom prst="rect">
            <a:avLst/>
          </a:prstGeom>
        </p:spPr>
      </p:pic>
      <p:sp>
        <p:nvSpPr>
          <p:cNvPr id="6" name="Rectángulo 5"/>
          <p:cNvSpPr/>
          <p:nvPr/>
        </p:nvSpPr>
        <p:spPr>
          <a:xfrm>
            <a:off x="5508104" y="2996952"/>
            <a:ext cx="3203848"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AR" dirty="0" smtClean="0">
                <a:solidFill>
                  <a:schemeClr val="tx1"/>
                </a:solidFill>
              </a:rPr>
              <a:t>Los </a:t>
            </a:r>
            <a:r>
              <a:rPr lang="es-AR" dirty="0">
                <a:solidFill>
                  <a:schemeClr val="tx1"/>
                </a:solidFill>
              </a:rPr>
              <a:t>intervalos de frecuencia espaciados exponencialmente son percibidos como si estuvieran espaciados linealmente</a:t>
            </a:r>
            <a:endParaRPr lang="es-ES" dirty="0">
              <a:solidFill>
                <a:schemeClr val="tx1"/>
              </a:solidFill>
            </a:endParaRPr>
          </a:p>
        </p:txBody>
      </p:sp>
      <p:sp>
        <p:nvSpPr>
          <p:cNvPr id="7" name="Rectángulo 6"/>
          <p:cNvSpPr/>
          <p:nvPr/>
        </p:nvSpPr>
        <p:spPr>
          <a:xfrm>
            <a:off x="5508104" y="5157192"/>
            <a:ext cx="4572000" cy="276999"/>
          </a:xfrm>
          <a:prstGeom prst="rect">
            <a:avLst/>
          </a:prstGeom>
        </p:spPr>
        <p:txBody>
          <a:bodyPr>
            <a:spAutoFit/>
          </a:bodyPr>
          <a:lstStyle/>
          <a:p>
            <a:r>
              <a:rPr lang="es-ES" sz="1200" b="1" dirty="0" err="1" smtClean="0">
                <a:solidFill>
                  <a:srgbClr val="000000"/>
                </a:solidFill>
                <a:latin typeface="Arial Black" panose="020B0A04020102020204" pitchFamily="34" charset="0"/>
              </a:rPr>
              <a:t>cepstrum</a:t>
            </a:r>
            <a:r>
              <a:rPr lang="es-ES" sz="1200" b="1" dirty="0" smtClean="0">
                <a:solidFill>
                  <a:srgbClr val="000000"/>
                </a:solidFill>
                <a:latin typeface="Arial Black" panose="020B0A04020102020204" pitchFamily="34" charset="0"/>
              </a:rPr>
              <a:t>=</a:t>
            </a:r>
            <a:r>
              <a:rPr lang="es-ES" sz="1200" b="1" dirty="0" err="1" smtClean="0">
                <a:solidFill>
                  <a:srgbClr val="000000"/>
                </a:solidFill>
                <a:latin typeface="Arial Black" panose="020B0A04020102020204" pitchFamily="34" charset="0"/>
              </a:rPr>
              <a:t>ifft</a:t>
            </a:r>
            <a:r>
              <a:rPr lang="es-ES" sz="1200" b="1" dirty="0" smtClean="0">
                <a:solidFill>
                  <a:srgbClr val="000000"/>
                </a:solidFill>
                <a:latin typeface="Arial Black" panose="020B0A04020102020204" pitchFamily="34" charset="0"/>
              </a:rPr>
              <a:t>(log(</a:t>
            </a:r>
            <a:r>
              <a:rPr lang="es-ES" sz="1200" b="1" dirty="0" err="1" smtClean="0">
                <a:solidFill>
                  <a:srgbClr val="000000"/>
                </a:solidFill>
                <a:latin typeface="Arial Black" panose="020B0A04020102020204" pitchFamily="34" charset="0"/>
              </a:rPr>
              <a:t>abs</a:t>
            </a:r>
            <a:r>
              <a:rPr lang="es-ES" sz="1200" b="1" dirty="0" smtClean="0">
                <a:solidFill>
                  <a:srgbClr val="000000"/>
                </a:solidFill>
                <a:latin typeface="Arial Black" panose="020B0A04020102020204" pitchFamily="34" charset="0"/>
              </a:rPr>
              <a:t>(</a:t>
            </a:r>
            <a:r>
              <a:rPr lang="es-ES" sz="1200" b="1" dirty="0" err="1" smtClean="0">
                <a:solidFill>
                  <a:srgbClr val="000000"/>
                </a:solidFill>
                <a:latin typeface="Arial Black" panose="020B0A04020102020204" pitchFamily="34" charset="0"/>
              </a:rPr>
              <a:t>fft</a:t>
            </a:r>
            <a:r>
              <a:rPr lang="es-ES" sz="1200" b="1" dirty="0" smtClean="0">
                <a:solidFill>
                  <a:srgbClr val="000000"/>
                </a:solidFill>
                <a:latin typeface="Arial Black" panose="020B0A04020102020204" pitchFamily="34" charset="0"/>
              </a:rPr>
              <a:t>(señal))))</a:t>
            </a:r>
            <a:endParaRPr lang="es-ES" sz="1200" b="1" dirty="0">
              <a:solidFill>
                <a:srgbClr val="000000"/>
              </a:solidFill>
              <a:latin typeface="Arial Black" panose="020B0A04020102020204" pitchFamily="34" charset="0"/>
            </a:endParaRPr>
          </a:p>
        </p:txBody>
      </p:sp>
    </p:spTree>
    <p:extLst>
      <p:ext uri="{BB962C8B-B14F-4D97-AF65-F5344CB8AC3E}">
        <p14:creationId xmlns:p14="http://schemas.microsoft.com/office/powerpoint/2010/main" val="26479958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solidFill>
              </a:rPr>
              <a:t>Etapas de la percepción</a:t>
            </a:r>
            <a:endParaRPr lang="es-ES" b="1" dirty="0">
              <a:solidFill>
                <a:schemeClr val="tx1"/>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77" t="45533" r="62886" b="31064"/>
          <a:stretch/>
        </p:blipFill>
        <p:spPr bwMode="auto">
          <a:xfrm>
            <a:off x="1187624" y="1844824"/>
            <a:ext cx="5926700"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323528" y="5085184"/>
            <a:ext cx="8496944" cy="923330"/>
          </a:xfrm>
          <a:prstGeom prst="rect">
            <a:avLst/>
          </a:prstGeom>
          <a:noFill/>
        </p:spPr>
        <p:txBody>
          <a:bodyPr wrap="square" rtlCol="0">
            <a:spAutoFit/>
          </a:bodyPr>
          <a:lstStyle/>
          <a:p>
            <a:r>
              <a:rPr lang="es-ES" dirty="0" smtClean="0">
                <a:solidFill>
                  <a:prstClr val="white"/>
                </a:solidFill>
              </a:rPr>
              <a:t>Cualquier representación es una simplificación de la realidad.</a:t>
            </a:r>
          </a:p>
          <a:p>
            <a:r>
              <a:rPr lang="es-ES" dirty="0" smtClean="0">
                <a:solidFill>
                  <a:prstClr val="white"/>
                </a:solidFill>
              </a:rPr>
              <a:t>La percepción trabaja a partir de los estímulos, que no son más que medidas de las magnitudes físicas.</a:t>
            </a:r>
            <a:endParaRPr lang="es-ES" dirty="0">
              <a:solidFill>
                <a:prstClr val="white"/>
              </a:solidFill>
            </a:endParaRPr>
          </a:p>
        </p:txBody>
      </p:sp>
    </p:spTree>
    <p:extLst>
      <p:ext uri="{BB962C8B-B14F-4D97-AF65-F5344CB8AC3E}">
        <p14:creationId xmlns:p14="http://schemas.microsoft.com/office/powerpoint/2010/main" val="9408450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solidFill>
              </a:rPr>
              <a:t>Reconocimiento de patrones</a:t>
            </a:r>
            <a:endParaRPr lang="es-ES" b="1" dirty="0">
              <a:solidFill>
                <a:schemeClr val="tx1"/>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4259" r="52040" b="10209"/>
          <a:stretch/>
        </p:blipFill>
        <p:spPr bwMode="auto">
          <a:xfrm>
            <a:off x="132177" y="1484784"/>
            <a:ext cx="8832311" cy="524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3728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rgbClr val="8CADAE">
                    <a:shade val="75000"/>
                  </a:srgbClr>
                </a:solidFill>
              </a:rPr>
              <a:t>Reconocimiento de patrones</a:t>
            </a:r>
            <a:endParaRPr lang="es-ES" dirty="0"/>
          </a:p>
        </p:txBody>
      </p:sp>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r="74892" b="23850"/>
          <a:stretch/>
        </p:blipFill>
        <p:spPr bwMode="auto">
          <a:xfrm>
            <a:off x="323528" y="1628800"/>
            <a:ext cx="232290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3026820" y="1628800"/>
            <a:ext cx="5904656" cy="2308324"/>
          </a:xfrm>
          <a:prstGeom prst="rect">
            <a:avLst/>
          </a:prstGeom>
          <a:noFill/>
        </p:spPr>
        <p:txBody>
          <a:bodyPr wrap="square" rtlCol="0">
            <a:spAutoFit/>
          </a:bodyPr>
          <a:lstStyle/>
          <a:p>
            <a:r>
              <a:rPr lang="es-ES" dirty="0" smtClean="0">
                <a:solidFill>
                  <a:prstClr val="white"/>
                </a:solidFill>
              </a:rPr>
              <a:t>ADQUISICIÓN    Y    ACONDICIONAMIENTO</a:t>
            </a:r>
          </a:p>
          <a:p>
            <a:endParaRPr lang="es-ES" dirty="0">
              <a:solidFill>
                <a:prstClr val="white"/>
              </a:solidFill>
            </a:endParaRPr>
          </a:p>
          <a:p>
            <a:endParaRPr lang="es-ES" dirty="0" smtClean="0">
              <a:solidFill>
                <a:prstClr val="white"/>
              </a:solidFill>
            </a:endParaRPr>
          </a:p>
          <a:p>
            <a:endParaRPr lang="es-ES" dirty="0">
              <a:solidFill>
                <a:prstClr val="white"/>
              </a:solidFill>
            </a:endParaRPr>
          </a:p>
          <a:p>
            <a:r>
              <a:rPr lang="es-ES" dirty="0" smtClean="0">
                <a:solidFill>
                  <a:prstClr val="white"/>
                </a:solidFill>
              </a:rPr>
              <a:t>Las magnitudes físicas (sonidos, imágenes, etc.) se transforman mediante sensores en señales eléctricas que una vez filtradas, amplificadas y digitalizadas pueden procesarse computacionalmente.</a:t>
            </a:r>
            <a:endParaRPr lang="es-ES" dirty="0">
              <a:solidFill>
                <a:prstClr val="white"/>
              </a:solidFill>
            </a:endParaRPr>
          </a:p>
        </p:txBody>
      </p:sp>
    </p:spTree>
    <p:extLst>
      <p:ext uri="{BB962C8B-B14F-4D97-AF65-F5344CB8AC3E}">
        <p14:creationId xmlns:p14="http://schemas.microsoft.com/office/powerpoint/2010/main" val="2669367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0528" y="188640"/>
            <a:ext cx="3184032" cy="758952"/>
          </a:xfrm>
        </p:spPr>
        <p:txBody>
          <a:bodyPr/>
          <a:lstStyle/>
          <a:p>
            <a:r>
              <a:rPr lang="es-ES" dirty="0" smtClean="0">
                <a:solidFill>
                  <a:schemeClr val="tx1"/>
                </a:solidFill>
              </a:rPr>
              <a:t>SENTIDOS</a:t>
            </a:r>
            <a:endParaRPr lang="es-ES" dirty="0">
              <a:solidFill>
                <a:schemeClr val="tx1"/>
              </a:solidFill>
            </a:endParaRPr>
          </a:p>
        </p:txBody>
      </p:sp>
      <p:sp>
        <p:nvSpPr>
          <p:cNvPr id="4" name="Rectángulo 3"/>
          <p:cNvSpPr/>
          <p:nvPr/>
        </p:nvSpPr>
        <p:spPr>
          <a:xfrm>
            <a:off x="3878437" y="21226"/>
            <a:ext cx="5026945" cy="1200329"/>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b="1" dirty="0">
                <a:solidFill>
                  <a:schemeClr val="bg1"/>
                </a:solidFill>
              </a:rPr>
              <a:t>Sentido </a:t>
            </a:r>
            <a:r>
              <a:rPr lang="es-ES" b="1" dirty="0" smtClean="0">
                <a:solidFill>
                  <a:schemeClr val="bg1"/>
                </a:solidFill>
              </a:rPr>
              <a:t>del oído</a:t>
            </a:r>
            <a:r>
              <a:rPr lang="es-ES" dirty="0" smtClean="0">
                <a:solidFill>
                  <a:schemeClr val="bg1"/>
                </a:solidFill>
              </a:rPr>
              <a:t> </a:t>
            </a:r>
            <a:r>
              <a:rPr lang="es-ES" dirty="0">
                <a:solidFill>
                  <a:schemeClr val="bg1"/>
                </a:solidFill>
              </a:rPr>
              <a:t>o de </a:t>
            </a:r>
            <a:r>
              <a:rPr lang="es-ES" b="1" dirty="0" smtClean="0">
                <a:solidFill>
                  <a:schemeClr val="bg1"/>
                </a:solidFill>
              </a:rPr>
              <a:t>audición</a:t>
            </a:r>
            <a:r>
              <a:rPr lang="es-ES" dirty="0" smtClean="0">
                <a:solidFill>
                  <a:schemeClr val="bg1"/>
                </a:solidFill>
              </a:rPr>
              <a:t>:</a:t>
            </a:r>
            <a:endParaRPr lang="es-ES" dirty="0">
              <a:solidFill>
                <a:schemeClr val="bg1"/>
              </a:solidFill>
            </a:endParaRPr>
          </a:p>
          <a:p>
            <a:endParaRPr lang="es-ES" dirty="0">
              <a:solidFill>
                <a:schemeClr val="bg1"/>
              </a:solidFill>
            </a:endParaRPr>
          </a:p>
          <a:p>
            <a:r>
              <a:rPr lang="es-ES" dirty="0">
                <a:solidFill>
                  <a:schemeClr val="bg1"/>
                </a:solidFill>
              </a:rPr>
              <a:t> </a:t>
            </a:r>
            <a:r>
              <a:rPr lang="es-ES" dirty="0" smtClean="0"/>
              <a:t>percepción </a:t>
            </a:r>
            <a:r>
              <a:rPr lang="es-ES" dirty="0"/>
              <a:t>de vibraciones del medio que oscilen entre 20 y 20 000 Hz. </a:t>
            </a:r>
            <a:r>
              <a:rPr lang="es-ES" dirty="0" smtClean="0">
                <a:solidFill>
                  <a:schemeClr val="bg1"/>
                </a:solidFill>
              </a:rPr>
              <a:t> </a:t>
            </a:r>
            <a:endParaRPr lang="es-ES" dirty="0">
              <a:solidFill>
                <a:schemeClr val="bg1"/>
              </a:solidFill>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48" y="1240438"/>
            <a:ext cx="7245577" cy="5405200"/>
          </a:xfrm>
          <a:prstGeom prst="rect">
            <a:avLst/>
          </a:prstGeom>
        </p:spPr>
      </p:pic>
    </p:spTree>
    <p:extLst>
      <p:ext uri="{BB962C8B-B14F-4D97-AF65-F5344CB8AC3E}">
        <p14:creationId xmlns:p14="http://schemas.microsoft.com/office/powerpoint/2010/main" val="20344193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rgbClr val="8CADAE">
                    <a:shade val="75000"/>
                  </a:srgbClr>
                </a:solidFill>
              </a:rPr>
              <a:t>Reconocimiento de patrones</a:t>
            </a:r>
            <a:endParaRPr lang="es-ES" dirty="0"/>
          </a:p>
        </p:txBody>
      </p:sp>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 r="66028" b="23850"/>
          <a:stretch/>
        </p:blipFill>
        <p:spPr bwMode="auto">
          <a:xfrm>
            <a:off x="323527" y="1628800"/>
            <a:ext cx="3143003"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3563888" y="2996952"/>
            <a:ext cx="5367588" cy="1477328"/>
          </a:xfrm>
          <a:prstGeom prst="rect">
            <a:avLst/>
          </a:prstGeom>
          <a:noFill/>
        </p:spPr>
        <p:txBody>
          <a:bodyPr wrap="square" rtlCol="0">
            <a:spAutoFit/>
          </a:bodyPr>
          <a:lstStyle/>
          <a:p>
            <a:r>
              <a:rPr lang="es-ES" dirty="0" smtClean="0">
                <a:solidFill>
                  <a:prstClr val="white"/>
                </a:solidFill>
              </a:rPr>
              <a:t>PREPROCESAMIENTO</a:t>
            </a:r>
          </a:p>
          <a:p>
            <a:endParaRPr lang="es-ES" dirty="0">
              <a:solidFill>
                <a:prstClr val="white"/>
              </a:solidFill>
            </a:endParaRPr>
          </a:p>
          <a:p>
            <a:r>
              <a:rPr lang="es-ES" dirty="0" smtClean="0">
                <a:solidFill>
                  <a:prstClr val="white"/>
                </a:solidFill>
              </a:rPr>
              <a:t>Esta etapa sirve para mejorar la calidad de los datos, transformarlos a una representación más adecuada para su tratamiento matemático.</a:t>
            </a:r>
            <a:endParaRPr lang="es-ES" dirty="0">
              <a:solidFill>
                <a:prstClr val="white"/>
              </a:solidFill>
            </a:endParaRPr>
          </a:p>
        </p:txBody>
      </p:sp>
    </p:spTree>
    <p:extLst>
      <p:ext uri="{BB962C8B-B14F-4D97-AF65-F5344CB8AC3E}">
        <p14:creationId xmlns:p14="http://schemas.microsoft.com/office/powerpoint/2010/main" val="33407992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rgbClr val="8CADAE">
                    <a:shade val="75000"/>
                  </a:srgbClr>
                </a:solidFill>
              </a:rPr>
              <a:t>Reconocimiento de patrones</a:t>
            </a:r>
            <a:endParaRPr lang="es-ES" dirty="0"/>
          </a:p>
        </p:txBody>
      </p:sp>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 r="56439" b="23850"/>
          <a:stretch/>
        </p:blipFill>
        <p:spPr bwMode="auto">
          <a:xfrm>
            <a:off x="323527" y="1628800"/>
            <a:ext cx="4030109"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4644008" y="1628800"/>
            <a:ext cx="4287468" cy="4247317"/>
          </a:xfrm>
          <a:prstGeom prst="rect">
            <a:avLst/>
          </a:prstGeom>
          <a:noFill/>
        </p:spPr>
        <p:txBody>
          <a:bodyPr wrap="square" rtlCol="0">
            <a:spAutoFit/>
          </a:bodyPr>
          <a:lstStyle/>
          <a:p>
            <a:r>
              <a:rPr lang="es-ES" dirty="0" smtClean="0">
                <a:solidFill>
                  <a:prstClr val="white"/>
                </a:solidFill>
              </a:rPr>
              <a:t>SEGMENTACIÓN</a:t>
            </a:r>
          </a:p>
          <a:p>
            <a:endParaRPr lang="es-ES" dirty="0">
              <a:solidFill>
                <a:prstClr val="white"/>
              </a:solidFill>
            </a:endParaRPr>
          </a:p>
          <a:p>
            <a:r>
              <a:rPr lang="es-ES" dirty="0" smtClean="0">
                <a:solidFill>
                  <a:prstClr val="white"/>
                </a:solidFill>
              </a:rPr>
              <a:t>Sirve para encontrar dentro de la información los elementos individuales que parecen estar dotados de significado.</a:t>
            </a:r>
          </a:p>
          <a:p>
            <a:endParaRPr lang="es-ES" dirty="0">
              <a:solidFill>
                <a:prstClr val="white"/>
              </a:solidFill>
            </a:endParaRPr>
          </a:p>
          <a:p>
            <a:r>
              <a:rPr lang="es-ES" dirty="0" smtClean="0">
                <a:solidFill>
                  <a:prstClr val="white"/>
                </a:solidFill>
              </a:rPr>
              <a:t>Temporal: se aíslan fragmentos de la secuencia de datos recibidos a lo largo del tiempo (</a:t>
            </a:r>
            <a:r>
              <a:rPr lang="es-ES" dirty="0" err="1" smtClean="0">
                <a:solidFill>
                  <a:prstClr val="white"/>
                </a:solidFill>
              </a:rPr>
              <a:t>ej</a:t>
            </a:r>
            <a:r>
              <a:rPr lang="es-ES" dirty="0" smtClean="0">
                <a:solidFill>
                  <a:prstClr val="white"/>
                </a:solidFill>
              </a:rPr>
              <a:t>: </a:t>
            </a:r>
            <a:r>
              <a:rPr lang="es-ES" dirty="0" err="1" smtClean="0">
                <a:solidFill>
                  <a:prstClr val="white"/>
                </a:solidFill>
              </a:rPr>
              <a:t>microfonemas</a:t>
            </a:r>
            <a:r>
              <a:rPr lang="es-ES" dirty="0" smtClean="0">
                <a:solidFill>
                  <a:prstClr val="white"/>
                </a:solidFill>
              </a:rPr>
              <a:t> en voz)</a:t>
            </a:r>
          </a:p>
          <a:p>
            <a:endParaRPr lang="es-ES" dirty="0">
              <a:solidFill>
                <a:prstClr val="white"/>
              </a:solidFill>
            </a:endParaRPr>
          </a:p>
          <a:p>
            <a:r>
              <a:rPr lang="es-ES" dirty="0" smtClean="0">
                <a:solidFill>
                  <a:prstClr val="white"/>
                </a:solidFill>
              </a:rPr>
              <a:t>Espacial: el conjunto de datos en un instante contiene varias subunidades relevantes (varios objetos en una escena)</a:t>
            </a:r>
          </a:p>
        </p:txBody>
      </p:sp>
    </p:spTree>
    <p:extLst>
      <p:ext uri="{BB962C8B-B14F-4D97-AF65-F5344CB8AC3E}">
        <p14:creationId xmlns:p14="http://schemas.microsoft.com/office/powerpoint/2010/main" val="14679185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rgbClr val="8CADAE">
                    <a:shade val="75000"/>
                  </a:srgbClr>
                </a:solidFill>
              </a:rPr>
              <a:t>Reconocimiento de patrones</a:t>
            </a:r>
            <a:endParaRPr lang="es-ES" dirty="0"/>
          </a:p>
        </p:txBody>
      </p:sp>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 r="42130" b="23850"/>
          <a:stretch/>
        </p:blipFill>
        <p:spPr bwMode="auto">
          <a:xfrm>
            <a:off x="518" y="1628800"/>
            <a:ext cx="5353942"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652120" y="1628800"/>
            <a:ext cx="3135340" cy="2862322"/>
          </a:xfrm>
          <a:prstGeom prst="rect">
            <a:avLst/>
          </a:prstGeom>
          <a:noFill/>
        </p:spPr>
        <p:txBody>
          <a:bodyPr wrap="square" rtlCol="0">
            <a:spAutoFit/>
          </a:bodyPr>
          <a:lstStyle/>
          <a:p>
            <a:r>
              <a:rPr lang="es-ES" dirty="0" smtClean="0">
                <a:solidFill>
                  <a:prstClr val="white"/>
                </a:solidFill>
              </a:rPr>
              <a:t>EXTRACCIÓN DE CARACTERÍSTICAS</a:t>
            </a:r>
          </a:p>
          <a:p>
            <a:endParaRPr lang="es-ES" dirty="0">
              <a:solidFill>
                <a:prstClr val="white"/>
              </a:solidFill>
            </a:endParaRPr>
          </a:p>
          <a:p>
            <a:r>
              <a:rPr lang="es-ES" dirty="0" smtClean="0">
                <a:solidFill>
                  <a:prstClr val="white"/>
                </a:solidFill>
              </a:rPr>
              <a:t>Se calculan propiedades o atributos de cada entidad segmentada que deben ser, idealmente, discriminantes de las diferentes clases de interés e invariantes a todas sus posibles versiones.</a:t>
            </a:r>
            <a:endParaRPr lang="es-ES" dirty="0">
              <a:solidFill>
                <a:prstClr val="white"/>
              </a:solidFill>
            </a:endParaRPr>
          </a:p>
        </p:txBody>
      </p:sp>
    </p:spTree>
    <p:extLst>
      <p:ext uri="{BB962C8B-B14F-4D97-AF65-F5344CB8AC3E}">
        <p14:creationId xmlns:p14="http://schemas.microsoft.com/office/powerpoint/2010/main" val="2074537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 r="30967" b="23850"/>
          <a:stretch/>
        </p:blipFill>
        <p:spPr bwMode="auto">
          <a:xfrm>
            <a:off x="251520" y="1699653"/>
            <a:ext cx="6386634"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6804248" y="1628800"/>
            <a:ext cx="1983212" cy="4247317"/>
          </a:xfrm>
          <a:prstGeom prst="rect">
            <a:avLst/>
          </a:prstGeom>
          <a:noFill/>
        </p:spPr>
        <p:txBody>
          <a:bodyPr wrap="square" rtlCol="0">
            <a:spAutoFit/>
          </a:bodyPr>
          <a:lstStyle/>
          <a:p>
            <a:r>
              <a:rPr lang="es-ES" dirty="0" smtClean="0">
                <a:solidFill>
                  <a:prstClr val="white"/>
                </a:solidFill>
              </a:rPr>
              <a:t>CLASIFICACIÓN</a:t>
            </a:r>
          </a:p>
          <a:p>
            <a:endParaRPr lang="es-ES" dirty="0">
              <a:solidFill>
                <a:prstClr val="white"/>
              </a:solidFill>
            </a:endParaRPr>
          </a:p>
          <a:p>
            <a:r>
              <a:rPr lang="es-ES" dirty="0" smtClean="0">
                <a:solidFill>
                  <a:prstClr val="white"/>
                </a:solidFill>
              </a:rPr>
              <a:t>En esta etapa se decide la categoría más probable (dentro de un conjunto preestablecido) a que pertenece cada observación sensorial elemental caracterizada por su vector de características.</a:t>
            </a:r>
            <a:endParaRPr lang="es-ES" dirty="0">
              <a:solidFill>
                <a:prstClr val="white"/>
              </a:solidFill>
            </a:endParaRPr>
          </a:p>
        </p:txBody>
      </p:sp>
      <p:sp>
        <p:nvSpPr>
          <p:cNvPr id="3" name="2 Rectángulo"/>
          <p:cNvSpPr/>
          <p:nvPr/>
        </p:nvSpPr>
        <p:spPr>
          <a:xfrm>
            <a:off x="683568" y="255003"/>
            <a:ext cx="7560840" cy="600164"/>
          </a:xfrm>
          <a:prstGeom prst="rect">
            <a:avLst/>
          </a:prstGeom>
        </p:spPr>
        <p:txBody>
          <a:bodyPr wrap="square">
            <a:spAutoFit/>
          </a:bodyPr>
          <a:lstStyle/>
          <a:p>
            <a:pPr algn="ctr"/>
            <a:r>
              <a:rPr lang="es-ES" sz="3300" dirty="0">
                <a:solidFill>
                  <a:srgbClr val="8CADAE">
                    <a:shade val="75000"/>
                  </a:srgbClr>
                </a:solidFill>
              </a:rPr>
              <a:t>Reconocimiento de patrones</a:t>
            </a:r>
            <a:endParaRPr lang="es-ES" dirty="0">
              <a:solidFill>
                <a:prstClr val="black"/>
              </a:solidFill>
            </a:endParaRPr>
          </a:p>
        </p:txBody>
      </p:sp>
    </p:spTree>
    <p:extLst>
      <p:ext uri="{BB962C8B-B14F-4D97-AF65-F5344CB8AC3E}">
        <p14:creationId xmlns:p14="http://schemas.microsoft.com/office/powerpoint/2010/main" val="20589960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solidFill>
                  <a:srgbClr val="8CADAE">
                    <a:shade val="75000"/>
                  </a:srgbClr>
                </a:solidFill>
              </a:rPr>
              <a:t>Reconocimiento de patrones</a:t>
            </a:r>
            <a:endParaRPr lang="es-ES" dirty="0"/>
          </a:p>
        </p:txBody>
      </p:sp>
      <p:pic>
        <p:nvPicPr>
          <p:cNvPr id="614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1033" r="18133" b="23850"/>
          <a:stretch/>
        </p:blipFill>
        <p:spPr bwMode="auto">
          <a:xfrm>
            <a:off x="93846" y="1484784"/>
            <a:ext cx="885128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323528" y="5657671"/>
            <a:ext cx="8391924" cy="923330"/>
          </a:xfrm>
          <a:prstGeom prst="rect">
            <a:avLst/>
          </a:prstGeom>
          <a:noFill/>
        </p:spPr>
        <p:txBody>
          <a:bodyPr wrap="square" rtlCol="0">
            <a:spAutoFit/>
          </a:bodyPr>
          <a:lstStyle/>
          <a:p>
            <a:r>
              <a:rPr lang="es-ES" dirty="0" smtClean="0">
                <a:solidFill>
                  <a:prstClr val="white"/>
                </a:solidFill>
              </a:rPr>
              <a:t>INTERPRETACIÓN </a:t>
            </a:r>
          </a:p>
          <a:p>
            <a:r>
              <a:rPr lang="es-ES" dirty="0" smtClean="0">
                <a:solidFill>
                  <a:prstClr val="white"/>
                </a:solidFill>
              </a:rPr>
              <a:t>L os conceptos obtenidos en la etapa anterior se organizan en una estructura espacio-temporal requerida por la aplicación.</a:t>
            </a:r>
            <a:endParaRPr lang="es-ES" dirty="0">
              <a:solidFill>
                <a:prstClr val="white"/>
              </a:solidFill>
            </a:endParaRPr>
          </a:p>
        </p:txBody>
      </p:sp>
    </p:spTree>
    <p:extLst>
      <p:ext uri="{BB962C8B-B14F-4D97-AF65-F5344CB8AC3E}">
        <p14:creationId xmlns:p14="http://schemas.microsoft.com/office/powerpoint/2010/main" val="19859911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52120" y="228600"/>
            <a:ext cx="3184032" cy="758952"/>
          </a:xfrm>
        </p:spPr>
        <p:txBody>
          <a:bodyPr/>
          <a:lstStyle/>
          <a:p>
            <a:r>
              <a:rPr lang="es-ES" dirty="0" smtClean="0">
                <a:solidFill>
                  <a:schemeClr val="tx1"/>
                </a:solidFill>
              </a:rPr>
              <a:t>SENTIDOS</a:t>
            </a:r>
            <a:endParaRPr lang="es-ES" dirty="0">
              <a:solidFill>
                <a:schemeClr val="tx1"/>
              </a:solidFill>
            </a:endParaRPr>
          </a:p>
        </p:txBody>
      </p:sp>
      <p:sp>
        <p:nvSpPr>
          <p:cNvPr id="4" name="Rectángulo 3"/>
          <p:cNvSpPr/>
          <p:nvPr/>
        </p:nvSpPr>
        <p:spPr>
          <a:xfrm>
            <a:off x="5928833" y="2215412"/>
            <a:ext cx="2823992" cy="147732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b="1" dirty="0">
                <a:solidFill>
                  <a:schemeClr val="bg1"/>
                </a:solidFill>
              </a:rPr>
              <a:t>Sentido </a:t>
            </a:r>
            <a:r>
              <a:rPr lang="es-ES" b="1" dirty="0" smtClean="0">
                <a:solidFill>
                  <a:schemeClr val="bg1"/>
                </a:solidFill>
              </a:rPr>
              <a:t>del olfato</a:t>
            </a:r>
            <a:r>
              <a:rPr lang="es-ES" dirty="0" smtClean="0">
                <a:solidFill>
                  <a:schemeClr val="bg1"/>
                </a:solidFill>
              </a:rPr>
              <a:t> </a:t>
            </a:r>
            <a:r>
              <a:rPr lang="es-ES" dirty="0">
                <a:solidFill>
                  <a:schemeClr val="bg1"/>
                </a:solidFill>
              </a:rPr>
              <a:t>o </a:t>
            </a:r>
            <a:r>
              <a:rPr lang="es-ES" dirty="0" smtClean="0">
                <a:solidFill>
                  <a:schemeClr val="bg1"/>
                </a:solidFill>
              </a:rPr>
              <a:t>del </a:t>
            </a:r>
            <a:r>
              <a:rPr lang="es-ES" b="1" dirty="0" smtClean="0">
                <a:solidFill>
                  <a:schemeClr val="bg1"/>
                </a:solidFill>
              </a:rPr>
              <a:t>olor</a:t>
            </a:r>
            <a:r>
              <a:rPr lang="es-ES" dirty="0" smtClean="0">
                <a:solidFill>
                  <a:schemeClr val="bg1"/>
                </a:solidFill>
              </a:rPr>
              <a:t>:</a:t>
            </a:r>
            <a:endParaRPr lang="es-ES" dirty="0">
              <a:solidFill>
                <a:schemeClr val="bg1"/>
              </a:solidFill>
            </a:endParaRPr>
          </a:p>
          <a:p>
            <a:endParaRPr lang="es-ES" dirty="0">
              <a:solidFill>
                <a:schemeClr val="bg1"/>
              </a:solidFill>
            </a:endParaRPr>
          </a:p>
          <a:p>
            <a:r>
              <a:rPr lang="es-ES" dirty="0">
                <a:solidFill>
                  <a:schemeClr val="bg1"/>
                </a:solidFill>
              </a:rPr>
              <a:t> </a:t>
            </a:r>
            <a:r>
              <a:rPr lang="es-ES" dirty="0"/>
              <a:t>es el otro sentido "</a:t>
            </a:r>
            <a:r>
              <a:rPr lang="es-ES" dirty="0" smtClean="0"/>
              <a:t>químico”.</a:t>
            </a:r>
            <a:endParaRPr lang="es-ES" dirty="0">
              <a:solidFill>
                <a:schemeClr val="bg1"/>
              </a:solidFill>
            </a:endParaRPr>
          </a:p>
        </p:txBody>
      </p:sp>
      <p:sp>
        <p:nvSpPr>
          <p:cNvPr id="3" name="Rectángulo 2"/>
          <p:cNvSpPr/>
          <p:nvPr/>
        </p:nvSpPr>
        <p:spPr>
          <a:xfrm>
            <a:off x="323117" y="5013176"/>
            <a:ext cx="8532440" cy="1384995"/>
          </a:xfrm>
          <a:prstGeom prst="rect">
            <a:avLst/>
          </a:prstGeom>
        </p:spPr>
        <p:txBody>
          <a:bodyPr wrap="square">
            <a:spAutoFit/>
          </a:bodyPr>
          <a:lstStyle/>
          <a:p>
            <a:r>
              <a:rPr lang="es-ES" sz="1200" dirty="0">
                <a:solidFill>
                  <a:schemeClr val="bg1"/>
                </a:solidFill>
              </a:rPr>
              <a:t>Es diferente del gusto, en que hay centenares de receptores olfativos, cada uno se une a una molécula de característica particular, según la teoría actual. En el cerebro, el olfato es procesado por el sistema olfativo. Las neuronas olfativas del receptor en la </a:t>
            </a:r>
            <a:r>
              <a:rPr lang="es-ES" sz="1200" dirty="0" smtClean="0">
                <a:solidFill>
                  <a:schemeClr val="bg1"/>
                </a:solidFill>
              </a:rPr>
              <a:t>nariz se </a:t>
            </a:r>
            <a:r>
              <a:rPr lang="es-ES" sz="1200" dirty="0">
                <a:solidFill>
                  <a:schemeClr val="bg1"/>
                </a:solidFill>
              </a:rPr>
              <a:t>diferencian de la mayoría de las otras neuronas en que mueren y regeneran sobre una base regular. </a:t>
            </a:r>
          </a:p>
          <a:p>
            <a:endParaRPr lang="es-ES" sz="1200" dirty="0" smtClean="0">
              <a:solidFill>
                <a:schemeClr val="bg1"/>
              </a:solidFill>
            </a:endParaRPr>
          </a:p>
          <a:p>
            <a:r>
              <a:rPr lang="es-ES" sz="1200" dirty="0" smtClean="0">
                <a:solidFill>
                  <a:schemeClr val="bg1"/>
                </a:solidFill>
              </a:rPr>
              <a:t>Richard Axel y </a:t>
            </a:r>
            <a:r>
              <a:rPr lang="es-ES" sz="1200" dirty="0">
                <a:solidFill>
                  <a:schemeClr val="bg1"/>
                </a:solidFill>
              </a:rPr>
              <a:t>Linda </a:t>
            </a:r>
            <a:r>
              <a:rPr lang="es-ES" sz="1200" dirty="0" err="1">
                <a:solidFill>
                  <a:schemeClr val="bg1"/>
                </a:solidFill>
              </a:rPr>
              <a:t>Buck</a:t>
            </a:r>
            <a:r>
              <a:rPr lang="es-ES" sz="1200" dirty="0">
                <a:solidFill>
                  <a:schemeClr val="bg1"/>
                </a:solidFill>
              </a:rPr>
              <a:t> obtuvieron el premio Nobel de 2004 en fisiología y medicina por su trabajo sobre el olfato, publicado primero en un artículo en 1991 que describió la gran familia de cerca de mil genes que codifican los receptores del olor y cómo los receptores se relacionan con el cerebro.</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01" y="173156"/>
            <a:ext cx="5523917" cy="4768012"/>
          </a:xfrm>
          <a:prstGeom prst="rect">
            <a:avLst/>
          </a:prstGeom>
        </p:spPr>
      </p:pic>
    </p:spTree>
    <p:extLst>
      <p:ext uri="{BB962C8B-B14F-4D97-AF65-F5344CB8AC3E}">
        <p14:creationId xmlns:p14="http://schemas.microsoft.com/office/powerpoint/2010/main" val="4003958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52120" y="228600"/>
            <a:ext cx="3184032" cy="758952"/>
          </a:xfrm>
        </p:spPr>
        <p:txBody>
          <a:bodyPr/>
          <a:lstStyle/>
          <a:p>
            <a:r>
              <a:rPr lang="es-ES" dirty="0" smtClean="0">
                <a:solidFill>
                  <a:schemeClr val="tx1"/>
                </a:solidFill>
              </a:rPr>
              <a:t>SENTIDOS</a:t>
            </a:r>
            <a:endParaRPr lang="es-ES" dirty="0">
              <a:solidFill>
                <a:schemeClr val="tx1"/>
              </a:solidFill>
            </a:endParaRPr>
          </a:p>
        </p:txBody>
      </p:sp>
      <p:sp>
        <p:nvSpPr>
          <p:cNvPr id="4" name="Rectángulo 3"/>
          <p:cNvSpPr/>
          <p:nvPr/>
        </p:nvSpPr>
        <p:spPr>
          <a:xfrm>
            <a:off x="179512" y="146411"/>
            <a:ext cx="4248472" cy="923330"/>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s-ES" b="1" dirty="0">
                <a:solidFill>
                  <a:schemeClr val="bg1"/>
                </a:solidFill>
              </a:rPr>
              <a:t>Sentido </a:t>
            </a:r>
            <a:r>
              <a:rPr lang="es-ES" b="1" dirty="0" smtClean="0">
                <a:solidFill>
                  <a:schemeClr val="bg1"/>
                </a:solidFill>
              </a:rPr>
              <a:t>del tacto</a:t>
            </a:r>
            <a:r>
              <a:rPr lang="es-ES" dirty="0" smtClean="0">
                <a:solidFill>
                  <a:schemeClr val="bg1"/>
                </a:solidFill>
              </a:rPr>
              <a:t>:</a:t>
            </a:r>
            <a:endParaRPr lang="es-ES" dirty="0">
              <a:solidFill>
                <a:schemeClr val="bg1"/>
              </a:solidFill>
            </a:endParaRPr>
          </a:p>
          <a:p>
            <a:endParaRPr lang="es-ES" dirty="0">
              <a:solidFill>
                <a:schemeClr val="bg1"/>
              </a:solidFill>
            </a:endParaRPr>
          </a:p>
          <a:p>
            <a:r>
              <a:rPr lang="es-ES" dirty="0">
                <a:solidFill>
                  <a:schemeClr val="bg1"/>
                </a:solidFill>
              </a:rPr>
              <a:t> </a:t>
            </a:r>
            <a:r>
              <a:rPr lang="es-ES" dirty="0" smtClean="0"/>
              <a:t>es </a:t>
            </a:r>
            <a:r>
              <a:rPr lang="es-ES" dirty="0"/>
              <a:t>la percepción de la </a:t>
            </a:r>
            <a:r>
              <a:rPr lang="es-ES" dirty="0" smtClean="0"/>
              <a:t>presión en </a:t>
            </a:r>
            <a:r>
              <a:rPr lang="es-ES" dirty="0"/>
              <a:t>la </a:t>
            </a:r>
            <a:r>
              <a:rPr lang="es-ES" dirty="0" smtClean="0"/>
              <a:t>piel.</a:t>
            </a:r>
            <a:endParaRPr lang="es-ES" dirty="0">
              <a:solidFill>
                <a:schemeClr val="bg1"/>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84784"/>
            <a:ext cx="7568824" cy="5203566"/>
          </a:xfrm>
          <a:prstGeom prst="rect">
            <a:avLst/>
          </a:prstGeom>
        </p:spPr>
      </p:pic>
    </p:spTree>
    <p:extLst>
      <p:ext uri="{BB962C8B-B14F-4D97-AF65-F5344CB8AC3E}">
        <p14:creationId xmlns:p14="http://schemas.microsoft.com/office/powerpoint/2010/main" val="195689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1760" y="202027"/>
            <a:ext cx="8534400" cy="758952"/>
          </a:xfrm>
        </p:spPr>
        <p:txBody>
          <a:bodyPr/>
          <a:lstStyle/>
          <a:p>
            <a:r>
              <a:rPr lang="es-ES" dirty="0" smtClean="0">
                <a:solidFill>
                  <a:schemeClr val="tx1"/>
                </a:solidFill>
              </a:rPr>
              <a:t>SOMATOSENSACIÓN</a:t>
            </a:r>
            <a:endParaRPr lang="es-ES" dirty="0">
              <a:solidFill>
                <a:schemeClr val="tx1"/>
              </a:solidFill>
            </a:endParaRPr>
          </a:p>
        </p:txBody>
      </p:sp>
      <p:sp>
        <p:nvSpPr>
          <p:cNvPr id="3" name="Marcador de contenido 2"/>
          <p:cNvSpPr>
            <a:spLocks noGrp="1"/>
          </p:cNvSpPr>
          <p:nvPr>
            <p:ph sz="quarter" idx="1"/>
          </p:nvPr>
        </p:nvSpPr>
        <p:spPr>
          <a:xfrm>
            <a:off x="467544" y="3233589"/>
            <a:ext cx="8136904" cy="3368477"/>
          </a:xfrm>
        </p:spPr>
        <p:txBody>
          <a:bodyPr>
            <a:normAutofit fontScale="70000" lnSpcReduction="20000"/>
          </a:bodyPr>
          <a:lstStyle/>
          <a:p>
            <a:r>
              <a:rPr lang="es-ES" dirty="0" smtClean="0">
                <a:solidFill>
                  <a:schemeClr val="bg1"/>
                </a:solidFill>
              </a:rPr>
              <a:t>La </a:t>
            </a:r>
            <a:r>
              <a:rPr lang="es-ES" b="1" dirty="0" err="1">
                <a:solidFill>
                  <a:schemeClr val="bg1"/>
                </a:solidFill>
              </a:rPr>
              <a:t>termorrecepción</a:t>
            </a:r>
            <a:r>
              <a:rPr lang="es-ES" dirty="0">
                <a:solidFill>
                  <a:schemeClr val="bg1"/>
                </a:solidFill>
              </a:rPr>
              <a:t> o </a:t>
            </a:r>
            <a:r>
              <a:rPr lang="es-ES" b="1" dirty="0">
                <a:solidFill>
                  <a:schemeClr val="bg1"/>
                </a:solidFill>
              </a:rPr>
              <a:t>sentido del calor</a:t>
            </a:r>
            <a:r>
              <a:rPr lang="es-ES" dirty="0">
                <a:solidFill>
                  <a:schemeClr val="bg1"/>
                </a:solidFill>
              </a:rPr>
              <a:t> </a:t>
            </a:r>
            <a:endParaRPr lang="es-ES" dirty="0" smtClean="0">
              <a:solidFill>
                <a:schemeClr val="bg1"/>
              </a:solidFill>
            </a:endParaRPr>
          </a:p>
          <a:p>
            <a:pPr marL="271463" indent="-271463">
              <a:buNone/>
            </a:pPr>
            <a:r>
              <a:rPr lang="es-ES" dirty="0" smtClean="0">
                <a:solidFill>
                  <a:schemeClr val="bg1"/>
                </a:solidFill>
              </a:rPr>
              <a:t>	es </a:t>
            </a:r>
            <a:r>
              <a:rPr lang="es-ES" dirty="0">
                <a:solidFill>
                  <a:schemeClr val="bg1"/>
                </a:solidFill>
              </a:rPr>
              <a:t>tanto la percepción del calor como de su ausencia (frío), que puede considerarse un paso intermedio de calor. Es también el </a:t>
            </a:r>
            <a:r>
              <a:rPr lang="es-ES" dirty="0" smtClean="0">
                <a:solidFill>
                  <a:schemeClr val="bg1"/>
                </a:solidFill>
              </a:rPr>
              <a:t>primero </a:t>
            </a:r>
            <a:r>
              <a:rPr lang="es-ES" dirty="0">
                <a:solidFill>
                  <a:schemeClr val="bg1"/>
                </a:solidFill>
              </a:rPr>
              <a:t>del grupo de sentidos no identificados explícitamente por Aristóteles. Existe otra vez un cierto desacuerdo sobre cuántos sentidos representa éste realmente debido a que los </a:t>
            </a:r>
            <a:r>
              <a:rPr lang="es-ES" dirty="0" err="1">
                <a:solidFill>
                  <a:schemeClr val="bg1"/>
                </a:solidFill>
              </a:rPr>
              <a:t>termorreceptores</a:t>
            </a:r>
            <a:r>
              <a:rPr lang="es-ES" dirty="0">
                <a:solidFill>
                  <a:schemeClr val="bg1"/>
                </a:solidFill>
              </a:rPr>
              <a:t> de la piel son absolutamente diferentes de los </a:t>
            </a:r>
            <a:r>
              <a:rPr lang="es-ES" dirty="0" err="1">
                <a:solidFill>
                  <a:schemeClr val="bg1"/>
                </a:solidFill>
              </a:rPr>
              <a:t>termorreceptores</a:t>
            </a:r>
            <a:r>
              <a:rPr lang="es-ES" dirty="0">
                <a:solidFill>
                  <a:schemeClr val="bg1"/>
                </a:solidFill>
              </a:rPr>
              <a:t> homeostáticos que proporcionan la regulación de la temperatura interna del </a:t>
            </a:r>
            <a:r>
              <a:rPr lang="es-ES" dirty="0" smtClean="0">
                <a:solidFill>
                  <a:schemeClr val="bg1"/>
                </a:solidFill>
              </a:rPr>
              <a:t>cuerpo.</a:t>
            </a:r>
          </a:p>
          <a:p>
            <a:endParaRPr lang="es-ES" dirty="0">
              <a:solidFill>
                <a:schemeClr val="bg1"/>
              </a:solidFill>
            </a:endParaRPr>
          </a:p>
          <a:p>
            <a:r>
              <a:rPr lang="es-ES" dirty="0">
                <a:solidFill>
                  <a:schemeClr val="bg1"/>
                </a:solidFill>
              </a:rPr>
              <a:t>La </a:t>
            </a:r>
            <a:r>
              <a:rPr lang="es-ES" b="1" dirty="0" err="1">
                <a:solidFill>
                  <a:schemeClr val="bg1"/>
                </a:solidFill>
              </a:rPr>
              <a:t>nocicepción</a:t>
            </a:r>
            <a:r>
              <a:rPr lang="es-ES" dirty="0">
                <a:solidFill>
                  <a:schemeClr val="bg1"/>
                </a:solidFill>
              </a:rPr>
              <a:t> o </a:t>
            </a:r>
            <a:r>
              <a:rPr lang="es-ES" b="1" dirty="0">
                <a:solidFill>
                  <a:schemeClr val="bg1"/>
                </a:solidFill>
              </a:rPr>
              <a:t>sentido del dolor</a:t>
            </a:r>
            <a:r>
              <a:rPr lang="es-ES" dirty="0">
                <a:solidFill>
                  <a:schemeClr val="bg1"/>
                </a:solidFill>
              </a:rPr>
              <a:t> es la percepción del dolor. Los tres tipos de receptores del dolor son cutáneos (piel), somáticos (articulaciones y huesos) y viscerales (órganos del cuerpo</a:t>
            </a:r>
            <a:r>
              <a:rPr lang="es-ES" dirty="0" smtClean="0">
                <a:solidFill>
                  <a:schemeClr val="bg1"/>
                </a:solidFill>
              </a:rPr>
              <a:t>).</a:t>
            </a:r>
            <a:endParaRPr lang="es-ES" dirty="0">
              <a:solidFill>
                <a:schemeClr val="bg1"/>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59" y="228600"/>
            <a:ext cx="2847975" cy="2828925"/>
          </a:xfrm>
          <a:prstGeom prst="rect">
            <a:avLst/>
          </a:prstGeom>
        </p:spPr>
      </p:pic>
      <p:sp>
        <p:nvSpPr>
          <p:cNvPr id="6" name="Rectángulo 5"/>
          <p:cNvSpPr/>
          <p:nvPr/>
        </p:nvSpPr>
        <p:spPr>
          <a:xfrm>
            <a:off x="3851920" y="1760562"/>
            <a:ext cx="4572000" cy="923330"/>
          </a:xfrm>
          <a:prstGeom prst="rect">
            <a:avLst/>
          </a:prstGeom>
        </p:spPr>
        <p:txBody>
          <a:bodyPr>
            <a:spAutoFit/>
          </a:bodyPr>
          <a:lstStyle/>
          <a:p>
            <a:r>
              <a:rPr lang="es-ES" dirty="0">
                <a:solidFill>
                  <a:schemeClr val="bg1"/>
                </a:solidFill>
              </a:rPr>
              <a:t>Los sentidos restantes se pueden considerar tipos de tacto o sensación física del cuerpo (</a:t>
            </a:r>
            <a:r>
              <a:rPr lang="es-ES" dirty="0" err="1">
                <a:solidFill>
                  <a:schemeClr val="bg1"/>
                </a:solidFill>
              </a:rPr>
              <a:t>somatosensación</a:t>
            </a:r>
            <a:r>
              <a:rPr lang="es-ES" dirty="0">
                <a:solidFill>
                  <a:schemeClr val="bg1"/>
                </a:solidFill>
              </a:rPr>
              <a:t>):</a:t>
            </a:r>
          </a:p>
        </p:txBody>
      </p:sp>
    </p:spTree>
    <p:extLst>
      <p:ext uri="{BB962C8B-B14F-4D97-AF65-F5344CB8AC3E}">
        <p14:creationId xmlns:p14="http://schemas.microsoft.com/office/powerpoint/2010/main" val="40780544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l">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l">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32894</TotalTime>
  <Words>2498</Words>
  <Application>Microsoft Office PowerPoint</Application>
  <PresentationFormat>Presentación en pantalla (4:3)</PresentationFormat>
  <Paragraphs>223</Paragraphs>
  <Slides>64</Slides>
  <Notes>0</Notes>
  <HiddenSlides>0</HiddenSlides>
  <MMClips>1</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64</vt:i4>
      </vt:variant>
    </vt:vector>
  </HeadingPairs>
  <TitlesOfParts>
    <vt:vector size="75" baseType="lpstr">
      <vt:lpstr>Aharoni</vt:lpstr>
      <vt:lpstr>Arial</vt:lpstr>
      <vt:lpstr>Arial</vt:lpstr>
      <vt:lpstr>Arial Black</vt:lpstr>
      <vt:lpstr>Calibri</vt:lpstr>
      <vt:lpstr>Georgia</vt:lpstr>
      <vt:lpstr>Trebuchet MS</vt:lpstr>
      <vt:lpstr>Vijaya</vt:lpstr>
      <vt:lpstr>Wingdings</vt:lpstr>
      <vt:lpstr>Wingdings 2</vt:lpstr>
      <vt:lpstr>Civil</vt:lpstr>
      <vt:lpstr>INTELIGENCIA  ARTIFICIAL  I</vt:lpstr>
      <vt:lpstr>La percepción es la manera en la que el cerebro de un organismo interpreta los estímulos sensoriales que recibe a través de los sentidos para formar una impresión consciente de la realidad física de su entorno.[1] </vt:lpstr>
      <vt:lpstr>¿Qué es la percepción?</vt:lpstr>
      <vt:lpstr>SENTIDOS</vt:lpstr>
      <vt:lpstr>SENTIDOS</vt:lpstr>
      <vt:lpstr>SENTIDOS</vt:lpstr>
      <vt:lpstr>SENTIDOS</vt:lpstr>
      <vt:lpstr>SENTIDOS</vt:lpstr>
      <vt:lpstr>SOMATOSENSACIÓN</vt:lpstr>
      <vt:lpstr>SOMATOSENSACIÓN</vt:lpstr>
      <vt:lpstr>SOMATOSENSACIÓN</vt:lpstr>
      <vt:lpstr>SENTIDOS NO HUMANOS</vt:lpstr>
      <vt:lpstr>SENTIDOS NO HUMANOS</vt:lpstr>
      <vt:lpstr>Los sentidos artificiales</vt:lpstr>
      <vt:lpstr>SENTIDO DEL OLFATO</vt:lpstr>
      <vt:lpstr>Percepción cuantitativa del olor</vt:lpstr>
      <vt:lpstr>OLFATO ELECTRÓNICO</vt:lpstr>
      <vt:lpstr>Proceso de señal de olfato </vt:lpstr>
      <vt:lpstr>Sensores químicos o de gas</vt:lpstr>
      <vt:lpstr>Narices electrónicas argentinas</vt:lpstr>
      <vt:lpstr>Presentación de PowerPoint</vt:lpstr>
      <vt:lpstr>Aplicaciones</vt:lpstr>
      <vt:lpstr>SENTIDO DEL GUSTO</vt:lpstr>
      <vt:lpstr>Lengua electrónica</vt:lpstr>
      <vt:lpstr>Lengua electrónica aplicaciones</vt:lpstr>
      <vt:lpstr>Lengua electrónica comercial</vt:lpstr>
      <vt:lpstr>PIEL ARTIFICIAL</vt:lpstr>
      <vt:lpstr>Tacto artificial</vt:lpstr>
      <vt:lpstr>Presentación de PowerPoint</vt:lpstr>
      <vt:lpstr>Piel artificial electrónica  con sentido del tacto</vt:lpstr>
      <vt:lpstr>VISIÓN ARTIFICIAL</vt:lpstr>
      <vt:lpstr>Imagen digital</vt:lpstr>
      <vt:lpstr>Imagen digital</vt:lpstr>
      <vt:lpstr>Procesamiento de imágenes</vt:lpstr>
      <vt:lpstr>SEGEMENTACIÓN</vt:lpstr>
      <vt:lpstr>Filtros digitales </vt:lpstr>
      <vt:lpstr>Filtro promediador (Blur)</vt:lpstr>
      <vt:lpstr>Presentación de PowerPoint</vt:lpstr>
      <vt:lpstr>Segmentación</vt:lpstr>
      <vt:lpstr>Histograma</vt:lpstr>
      <vt:lpstr>Histograma</vt:lpstr>
      <vt:lpstr>Segmentación con K-means</vt:lpstr>
      <vt:lpstr>Extracción de bordes</vt:lpstr>
      <vt:lpstr>Presentación de PowerPoint</vt:lpstr>
      <vt:lpstr>Presentación de PowerPoint</vt:lpstr>
      <vt:lpstr>Extracción de características</vt:lpstr>
      <vt:lpstr>Momentos de Hu</vt:lpstr>
      <vt:lpstr>Oído humano</vt:lpstr>
      <vt:lpstr>Oído electrónico</vt:lpstr>
      <vt:lpstr>Kit oído electrónico</vt:lpstr>
      <vt:lpstr>Extracción de características para reconocimiento de palabras</vt:lpstr>
      <vt:lpstr>Extracción de características para reconocimiento de palabras</vt:lpstr>
      <vt:lpstr>Frecuencias de Mel</vt:lpstr>
      <vt:lpstr>Espectro de sonidos</vt:lpstr>
      <vt:lpstr> Extracción de características Reconocimiento de voz</vt:lpstr>
      <vt:lpstr>Escala Mel en función de Escala Hertz</vt:lpstr>
      <vt:lpstr>Etapas de la percepción</vt:lpstr>
      <vt:lpstr>Reconocimiento de patrones</vt:lpstr>
      <vt:lpstr>Reconocimiento de patrones</vt:lpstr>
      <vt:lpstr>Reconocimiento de patrones</vt:lpstr>
      <vt:lpstr>Reconocimiento de patrones</vt:lpstr>
      <vt:lpstr>Reconocimiento de patrones</vt:lpstr>
      <vt:lpstr>Presentación de PowerPoint</vt:lpstr>
      <vt:lpstr>Reconocimiento de patrones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CONCURSO  CÁLCULO NUMÉRICO Y COMPUTACIÓN</dc:title>
  <dc:creator>srivera</dc:creator>
  <cp:lastModifiedBy>Selva Rivera</cp:lastModifiedBy>
  <cp:revision>517</cp:revision>
  <cp:lastPrinted>2016-10-18T14:33:50Z</cp:lastPrinted>
  <dcterms:created xsi:type="dcterms:W3CDTF">2011-06-12T23:17:09Z</dcterms:created>
  <dcterms:modified xsi:type="dcterms:W3CDTF">2023-10-21T14:15:34Z</dcterms:modified>
</cp:coreProperties>
</file>